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1" r:id="rId3"/>
    <p:sldId id="282" r:id="rId4"/>
    <p:sldId id="283" r:id="rId5"/>
    <p:sldId id="284" r:id="rId6"/>
    <p:sldId id="285" r:id="rId7"/>
    <p:sldId id="286" r:id="rId8"/>
    <p:sldId id="287" r:id="rId9"/>
    <p:sldId id="288" r:id="rId10"/>
    <p:sldId id="291" r:id="rId11"/>
    <p:sldId id="29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9749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857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16673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92025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489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64802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25500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07114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6025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7343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727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64553-3098-4792-996D-309A9F574982}" type="datetimeFigureOut">
              <a:rPr lang="en-US" smtClean="0"/>
              <a:t>12/24/2020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5484D-9F53-4475-9082-B381CE790213}" type="slidenum">
              <a:rPr lang="en-US" smtClean="0"/>
              <a:t>‹#›</a:t>
            </a:fld>
            <a:endParaRPr lang="en-US" dirty="0"/>
          </a:p>
        </p:txBody>
      </p:sp>
    </p:spTree>
    <p:extLst>
      <p:ext uri="{BB962C8B-B14F-4D97-AF65-F5344CB8AC3E}">
        <p14:creationId xmlns:p14="http://schemas.microsoft.com/office/powerpoint/2010/main" val="315417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04116" y="2168094"/>
            <a:ext cx="8893996" cy="1158500"/>
          </a:xfrm>
        </p:spPr>
        <p:txBody>
          <a:bodyPr anchor="ctr" anchorCtr="0">
            <a:noAutofit/>
          </a:bodyPr>
          <a:lstStyle/>
          <a:p>
            <a:pPr algn="ctr"/>
            <a:r>
              <a:rPr lang="en-US" b="1" dirty="0" smtClean="0">
                <a:solidFill>
                  <a:schemeClr val="bg1"/>
                </a:solidFill>
              </a:rPr>
              <a:t>Common Resources</a:t>
            </a:r>
            <a:endParaRPr lang="en-US" b="1" dirty="0">
              <a:solidFill>
                <a:schemeClr val="bg1"/>
              </a:solidFill>
            </a:endParaRPr>
          </a:p>
        </p:txBody>
      </p:sp>
      <p:sp>
        <p:nvSpPr>
          <p:cNvPr id="8" name="Title 6"/>
          <p:cNvSpPr txBox="1">
            <a:spLocks/>
          </p:cNvSpPr>
          <p:nvPr/>
        </p:nvSpPr>
        <p:spPr>
          <a:xfrm>
            <a:off x="1528281" y="3596722"/>
            <a:ext cx="6645666" cy="154035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chemeClr val="bg1"/>
                </a:solidFill>
              </a:rPr>
              <a:t>Steven Suranovic</a:t>
            </a:r>
          </a:p>
          <a:p>
            <a:r>
              <a:rPr lang="en-US" sz="3200" b="1" dirty="0" smtClean="0">
                <a:solidFill>
                  <a:schemeClr val="bg1"/>
                </a:solidFill>
              </a:rPr>
              <a:t>George Washington University</a:t>
            </a:r>
          </a:p>
        </p:txBody>
      </p:sp>
    </p:spTree>
    <p:extLst>
      <p:ext uri="{BB962C8B-B14F-4D97-AF65-F5344CB8AC3E}">
        <p14:creationId xmlns:p14="http://schemas.microsoft.com/office/powerpoint/2010/main" val="332486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Collective Private Action</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9521925" cy="4351338"/>
          </a:xfrm>
        </p:spPr>
        <p:txBody>
          <a:bodyPr vert="horz">
            <a:normAutofit/>
          </a:bodyPr>
          <a:lstStyle/>
          <a:p>
            <a:r>
              <a:rPr lang="en-US" sz="3200" dirty="0" smtClean="0">
                <a:solidFill>
                  <a:schemeClr val="bg1"/>
                </a:solidFill>
              </a:rPr>
              <a:t>Collective action in this case involves community rules or norms that limit fishing excursions, allocates fishing rights fairly, and monitors and enforces the rules</a:t>
            </a:r>
          </a:p>
          <a:p>
            <a:r>
              <a:rPr lang="en-US" sz="3200" dirty="0" smtClean="0">
                <a:solidFill>
                  <a:schemeClr val="bg1"/>
                </a:solidFill>
              </a:rPr>
              <a:t>From Olson we know that this is more likely when the group is smaller since free riding can be reduced or eliminated</a:t>
            </a:r>
          </a:p>
          <a:p>
            <a:r>
              <a:rPr lang="en-US" sz="3200" dirty="0" smtClean="0">
                <a:solidFill>
                  <a:schemeClr val="bg1"/>
                </a:solidFill>
              </a:rPr>
              <a:t>In this case, free riding involves someone willing to break the rules to catch more fish</a:t>
            </a:r>
          </a:p>
          <a:p>
            <a:pPr lvl="1"/>
            <a:endParaRPr lang="en-US" sz="2800" dirty="0" smtClean="0">
              <a:solidFill>
                <a:schemeClr val="bg1"/>
              </a:solidFill>
            </a:endParaRPr>
          </a:p>
          <a:p>
            <a:pPr marL="0" indent="0">
              <a:buNone/>
            </a:pPr>
            <a:endParaRPr lang="en-US" sz="3200" dirty="0" smtClean="0">
              <a:solidFill>
                <a:srgbClr val="FFFF00"/>
              </a:solidFill>
              <a:sym typeface="Wingdings" panose="05000000000000000000" pitchFamily="2" charset="2"/>
            </a:endParaRPr>
          </a:p>
          <a:p>
            <a:pPr lvl="1"/>
            <a:endParaRPr lang="en-US" sz="2800" dirty="0" smtClean="0">
              <a:solidFill>
                <a:srgbClr val="FFFF00"/>
              </a:solidFill>
            </a:endParaRPr>
          </a:p>
        </p:txBody>
      </p:sp>
    </p:spTree>
    <p:extLst>
      <p:ext uri="{BB962C8B-B14F-4D97-AF65-F5344CB8AC3E}">
        <p14:creationId xmlns:p14="http://schemas.microsoft.com/office/powerpoint/2010/main" val="340737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Problems with Government</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9521925" cy="4351338"/>
          </a:xfrm>
        </p:spPr>
        <p:txBody>
          <a:bodyPr vert="horz">
            <a:normAutofit/>
          </a:bodyPr>
          <a:lstStyle/>
          <a:p>
            <a:r>
              <a:rPr lang="en-US" sz="3200" dirty="0" smtClean="0">
                <a:solidFill>
                  <a:schemeClr val="bg1"/>
                </a:solidFill>
              </a:rPr>
              <a:t>Knowing the optimal tax requires knowing the schedule of income possibilities, the amount of the common resource, resource depletion rates, the tipping point for sustainability, etc.  (not simple to collect or estimate this data)</a:t>
            </a:r>
          </a:p>
          <a:p>
            <a:r>
              <a:rPr lang="en-US" sz="3200" dirty="0" smtClean="0">
                <a:solidFill>
                  <a:schemeClr val="bg1"/>
                </a:solidFill>
              </a:rPr>
              <a:t>Local fishers know these things better (although imperfectly)</a:t>
            </a:r>
          </a:p>
          <a:p>
            <a:r>
              <a:rPr lang="en-US" sz="3200" dirty="0" smtClean="0">
                <a:solidFill>
                  <a:schemeClr val="bg1"/>
                </a:solidFill>
              </a:rPr>
              <a:t>A government tax set at the wrong level could make things worse</a:t>
            </a:r>
          </a:p>
          <a:p>
            <a:pPr lvl="1"/>
            <a:endParaRPr lang="en-US" sz="2800" dirty="0" smtClean="0">
              <a:solidFill>
                <a:schemeClr val="bg1"/>
              </a:solidFill>
            </a:endParaRPr>
          </a:p>
          <a:p>
            <a:pPr marL="0" indent="0">
              <a:buNone/>
            </a:pPr>
            <a:endParaRPr lang="en-US" sz="3200" dirty="0" smtClean="0">
              <a:solidFill>
                <a:srgbClr val="FFFF00"/>
              </a:solidFill>
              <a:sym typeface="Wingdings" panose="05000000000000000000" pitchFamily="2" charset="2"/>
            </a:endParaRPr>
          </a:p>
          <a:p>
            <a:pPr lvl="1"/>
            <a:endParaRPr lang="en-US" sz="2800" dirty="0" smtClean="0">
              <a:solidFill>
                <a:srgbClr val="FFFF00"/>
              </a:solidFill>
            </a:endParaRPr>
          </a:p>
        </p:txBody>
      </p:sp>
    </p:spTree>
    <p:extLst>
      <p:ext uri="{BB962C8B-B14F-4D97-AF65-F5344CB8AC3E}">
        <p14:creationId xmlns:p14="http://schemas.microsoft.com/office/powerpoint/2010/main" val="569900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884" y="1143826"/>
            <a:ext cx="10114581" cy="4750788"/>
          </a:xfrm>
          <a:prstGeom prst="rect">
            <a:avLst/>
          </a:prstGeom>
        </p:spPr>
      </p:pic>
    </p:spTree>
    <p:extLst>
      <p:ext uri="{BB962C8B-B14F-4D97-AF65-F5344CB8AC3E}">
        <p14:creationId xmlns:p14="http://schemas.microsoft.com/office/powerpoint/2010/main" val="159449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Common Resources</a:t>
            </a:r>
            <a:endParaRPr lang="en-US" dirty="0">
              <a:solidFill>
                <a:schemeClr val="bg1"/>
              </a:solidFill>
            </a:endParaRPr>
          </a:p>
        </p:txBody>
      </p:sp>
      <p:sp>
        <p:nvSpPr>
          <p:cNvPr id="3" name="Vertical Text Placeholder 2"/>
          <p:cNvSpPr>
            <a:spLocks noGrp="1"/>
          </p:cNvSpPr>
          <p:nvPr>
            <p:ph type="body" orient="vert" idx="1"/>
          </p:nvPr>
        </p:nvSpPr>
        <p:spPr>
          <a:xfrm>
            <a:off x="520147" y="1889235"/>
            <a:ext cx="7288034" cy="4351338"/>
          </a:xfrm>
        </p:spPr>
        <p:txBody>
          <a:bodyPr vert="horz">
            <a:normAutofit/>
          </a:bodyPr>
          <a:lstStyle/>
          <a:p>
            <a:r>
              <a:rPr lang="en-US" sz="3200" dirty="0" smtClean="0">
                <a:solidFill>
                  <a:schemeClr val="bg1"/>
                </a:solidFill>
                <a:sym typeface="Wingdings" panose="05000000000000000000" pitchFamily="2" charset="2"/>
              </a:rPr>
              <a:t>Resources in common usage are                  non-excludable and rival in consumption</a:t>
            </a:r>
          </a:p>
          <a:p>
            <a:r>
              <a:rPr lang="en-US" sz="3200" dirty="0" smtClean="0">
                <a:solidFill>
                  <a:schemeClr val="bg1"/>
                </a:solidFill>
                <a:sym typeface="Wingdings" panose="05000000000000000000" pitchFamily="2" charset="2"/>
              </a:rPr>
              <a:t>Examples include,</a:t>
            </a:r>
          </a:p>
          <a:p>
            <a:pPr lvl="1"/>
            <a:r>
              <a:rPr lang="en-US" sz="2800" dirty="0" smtClean="0">
                <a:solidFill>
                  <a:schemeClr val="bg1"/>
                </a:solidFill>
                <a:sym typeface="Wingdings" panose="05000000000000000000" pitchFamily="2" charset="2"/>
              </a:rPr>
              <a:t>Open Pastures</a:t>
            </a:r>
          </a:p>
          <a:p>
            <a:pPr lvl="1"/>
            <a:r>
              <a:rPr lang="en-US" sz="2800" dirty="0" smtClean="0">
                <a:solidFill>
                  <a:schemeClr val="bg1"/>
                </a:solidFill>
                <a:sym typeface="Wingdings" panose="05000000000000000000" pitchFamily="2" charset="2"/>
              </a:rPr>
              <a:t>Ocean fisheries</a:t>
            </a:r>
          </a:p>
          <a:p>
            <a:pPr lvl="1"/>
            <a:r>
              <a:rPr lang="en-US" sz="2800" dirty="0" smtClean="0">
                <a:solidFill>
                  <a:schemeClr val="bg1"/>
                </a:solidFill>
                <a:sym typeface="Wingdings" panose="05000000000000000000" pitchFamily="2" charset="2"/>
              </a:rPr>
              <a:t>River irrigation systems</a:t>
            </a:r>
          </a:p>
          <a:p>
            <a:r>
              <a:rPr lang="en-US" dirty="0" smtClean="0">
                <a:solidFill>
                  <a:schemeClr val="bg1"/>
                </a:solidFill>
                <a:sym typeface="Wingdings" panose="05000000000000000000" pitchFamily="2" charset="2"/>
              </a:rPr>
              <a:t>Because caught fish is rival and the difficulty of monitoring who fishes makes it non-excludable</a:t>
            </a:r>
          </a:p>
          <a:p>
            <a:pPr marL="0" indent="0">
              <a:buNone/>
            </a:pPr>
            <a:endParaRPr lang="en-US" sz="3200" dirty="0" smtClean="0">
              <a:solidFill>
                <a:srgbClr val="FFFF00"/>
              </a:solidFill>
              <a:sym typeface="Wingdings" panose="05000000000000000000" pitchFamily="2" charset="2"/>
            </a:endParaRPr>
          </a:p>
          <a:p>
            <a:pPr lvl="1"/>
            <a:endParaRPr lang="en-US" sz="2800" dirty="0" smtClean="0">
              <a:solidFill>
                <a:srgbClr val="FFFF00"/>
              </a:solidFill>
            </a:endParaRPr>
          </a:p>
        </p:txBody>
      </p:sp>
    </p:spTree>
    <p:extLst>
      <p:ext uri="{BB962C8B-B14F-4D97-AF65-F5344CB8AC3E}">
        <p14:creationId xmlns:p14="http://schemas.microsoft.com/office/powerpoint/2010/main" val="111233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Common Resource Problem</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8806733" cy="4351338"/>
          </a:xfrm>
        </p:spPr>
        <p:txBody>
          <a:bodyPr vert="horz">
            <a:normAutofit/>
          </a:bodyPr>
          <a:lstStyle/>
          <a:p>
            <a:pPr lvl="1"/>
            <a:r>
              <a:rPr lang="en-US" sz="2800" dirty="0">
                <a:solidFill>
                  <a:schemeClr val="bg1"/>
                </a:solidFill>
              </a:rPr>
              <a:t>Suppose a town has two occupations: rancher and farmer and </a:t>
            </a:r>
            <a:r>
              <a:rPr lang="en-US" sz="2800" b="1" dirty="0">
                <a:solidFill>
                  <a:schemeClr val="bg1"/>
                </a:solidFill>
              </a:rPr>
              <a:t>20 people</a:t>
            </a:r>
            <a:r>
              <a:rPr lang="en-US" sz="2800" dirty="0">
                <a:solidFill>
                  <a:schemeClr val="bg1"/>
                </a:solidFill>
              </a:rPr>
              <a:t> </a:t>
            </a:r>
            <a:r>
              <a:rPr lang="en-US" sz="2800" dirty="0" smtClean="0">
                <a:solidFill>
                  <a:schemeClr val="bg1"/>
                </a:solidFill>
              </a:rPr>
              <a:t>working</a:t>
            </a:r>
            <a:endParaRPr lang="en-US" sz="2800" dirty="0">
              <a:solidFill>
                <a:schemeClr val="bg1"/>
              </a:solidFill>
            </a:endParaRPr>
          </a:p>
          <a:p>
            <a:pPr lvl="1"/>
            <a:r>
              <a:rPr lang="en-US" sz="2800" dirty="0">
                <a:solidFill>
                  <a:schemeClr val="bg1"/>
                </a:solidFill>
              </a:rPr>
              <a:t>Suppose farmland is plentiful but good </a:t>
            </a:r>
            <a:r>
              <a:rPr lang="en-US" sz="2800" dirty="0" smtClean="0">
                <a:solidFill>
                  <a:schemeClr val="bg1"/>
                </a:solidFill>
              </a:rPr>
              <a:t>pastureland is scarce  </a:t>
            </a:r>
            <a:endParaRPr lang="en-US" sz="2800" dirty="0">
              <a:solidFill>
                <a:schemeClr val="bg1"/>
              </a:solidFill>
            </a:endParaRPr>
          </a:p>
          <a:p>
            <a:pPr lvl="1"/>
            <a:r>
              <a:rPr lang="en-US" sz="2800" dirty="0">
                <a:solidFill>
                  <a:schemeClr val="bg1"/>
                </a:solidFill>
              </a:rPr>
              <a:t>Suppose farming provides </a:t>
            </a:r>
            <a:r>
              <a:rPr lang="en-US" sz="2800" b="1" dirty="0">
                <a:solidFill>
                  <a:schemeClr val="bg1"/>
                </a:solidFill>
              </a:rPr>
              <a:t>$10 </a:t>
            </a:r>
            <a:r>
              <a:rPr lang="en-US" sz="2800" dirty="0">
                <a:solidFill>
                  <a:schemeClr val="bg1"/>
                </a:solidFill>
              </a:rPr>
              <a:t>of income </a:t>
            </a:r>
            <a:r>
              <a:rPr lang="en-US" sz="2800" b="1" dirty="0">
                <a:solidFill>
                  <a:schemeClr val="bg1"/>
                </a:solidFill>
              </a:rPr>
              <a:t>per </a:t>
            </a:r>
            <a:r>
              <a:rPr lang="en-US" sz="2800" b="1" dirty="0" smtClean="0">
                <a:solidFill>
                  <a:schemeClr val="bg1"/>
                </a:solidFill>
              </a:rPr>
              <a:t>day</a:t>
            </a:r>
          </a:p>
          <a:p>
            <a:pPr lvl="1"/>
            <a:r>
              <a:rPr lang="en-US" sz="2800" dirty="0" smtClean="0">
                <a:solidFill>
                  <a:schemeClr val="bg1"/>
                </a:solidFill>
              </a:rPr>
              <a:t>Let Ranching provide income per rancher according to the following schedule:  </a:t>
            </a:r>
            <a:r>
              <a:rPr lang="en-US" sz="2800" b="1" dirty="0" smtClean="0">
                <a:solidFill>
                  <a:schemeClr val="bg1"/>
                </a:solidFill>
              </a:rPr>
              <a:t>I = 50 – 5n</a:t>
            </a:r>
            <a:r>
              <a:rPr lang="en-US" sz="2800" dirty="0" smtClean="0">
                <a:solidFill>
                  <a:schemeClr val="bg1"/>
                </a:solidFill>
              </a:rPr>
              <a:t> , where n is the number of people in ranching</a:t>
            </a:r>
          </a:p>
          <a:p>
            <a:pPr marL="0" indent="0">
              <a:buNone/>
            </a:pPr>
            <a:endParaRPr lang="en-US" sz="3200" dirty="0" smtClean="0">
              <a:solidFill>
                <a:srgbClr val="FFFF00"/>
              </a:solidFill>
              <a:sym typeface="Wingdings" panose="05000000000000000000" pitchFamily="2" charset="2"/>
            </a:endParaRPr>
          </a:p>
          <a:p>
            <a:pPr lvl="1"/>
            <a:endParaRPr lang="en-US" sz="2800" dirty="0" smtClean="0">
              <a:solidFill>
                <a:srgbClr val="FFFF00"/>
              </a:solidFill>
            </a:endParaRPr>
          </a:p>
        </p:txBody>
      </p:sp>
    </p:spTree>
    <p:extLst>
      <p:ext uri="{BB962C8B-B14F-4D97-AF65-F5344CB8AC3E}">
        <p14:creationId xmlns:p14="http://schemas.microsoft.com/office/powerpoint/2010/main" val="163459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Common Resource Problem</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6826859" cy="4351338"/>
          </a:xfrm>
        </p:spPr>
        <p:txBody>
          <a:bodyPr vert="horz">
            <a:normAutofit/>
          </a:bodyPr>
          <a:lstStyle/>
          <a:p>
            <a:r>
              <a:rPr lang="en-US" sz="3200" dirty="0">
                <a:solidFill>
                  <a:schemeClr val="bg1"/>
                </a:solidFill>
              </a:rPr>
              <a:t>Income schedule per </a:t>
            </a:r>
            <a:r>
              <a:rPr lang="en-US" sz="3200" dirty="0" smtClean="0">
                <a:solidFill>
                  <a:schemeClr val="bg1"/>
                </a:solidFill>
              </a:rPr>
              <a:t>person</a:t>
            </a:r>
          </a:p>
          <a:p>
            <a:endParaRPr lang="en-US" sz="3200" dirty="0" smtClean="0">
              <a:solidFill>
                <a:schemeClr val="bg1"/>
              </a:solidFill>
              <a:sym typeface="Wingdings" panose="05000000000000000000" pitchFamily="2" charset="2"/>
            </a:endParaRPr>
          </a:p>
          <a:p>
            <a:pPr lvl="1"/>
            <a:endParaRPr lang="en-US" sz="2800" dirty="0" smtClean="0">
              <a:solidFill>
                <a:srgbClr val="FFFF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9532697"/>
              </p:ext>
            </p:extLst>
          </p:nvPr>
        </p:nvGraphicFramePr>
        <p:xfrm>
          <a:off x="1447138" y="2496712"/>
          <a:ext cx="5287617" cy="3743860"/>
        </p:xfrm>
        <a:graphic>
          <a:graphicData uri="http://schemas.openxmlformats.org/drawingml/2006/table">
            <a:tbl>
              <a:tblPr firstRow="1" firstCol="1" bandRow="1" bandCol="1">
                <a:tableStyleId>{5C22544A-7EE6-4342-B048-85BDC9FD1C3A}</a:tableStyleId>
              </a:tblPr>
              <a:tblGrid>
                <a:gridCol w="694739">
                  <a:extLst>
                    <a:ext uri="{9D8B030D-6E8A-4147-A177-3AD203B41FA5}">
                      <a16:colId xmlns:a16="http://schemas.microsoft.com/office/drawing/2014/main" val="2840952495"/>
                    </a:ext>
                  </a:extLst>
                </a:gridCol>
                <a:gridCol w="2011804">
                  <a:extLst>
                    <a:ext uri="{9D8B030D-6E8A-4147-A177-3AD203B41FA5}">
                      <a16:colId xmlns:a16="http://schemas.microsoft.com/office/drawing/2014/main" val="4097843009"/>
                    </a:ext>
                  </a:extLst>
                </a:gridCol>
                <a:gridCol w="2581074">
                  <a:extLst>
                    <a:ext uri="{9D8B030D-6E8A-4147-A177-3AD203B41FA5}">
                      <a16:colId xmlns:a16="http://schemas.microsoft.com/office/drawing/2014/main" val="1912774741"/>
                    </a:ext>
                  </a:extLst>
                </a:gridCol>
              </a:tblGrid>
              <a:tr h="374386">
                <a:tc>
                  <a:txBody>
                    <a:bodyPr/>
                    <a:lstStyle/>
                    <a:p>
                      <a:pPr marL="0" marR="0" algn="ctr">
                        <a:lnSpc>
                          <a:spcPct val="107000"/>
                        </a:lnSpc>
                        <a:spcBef>
                          <a:spcPts val="10"/>
                        </a:spcBef>
                        <a:spcAft>
                          <a:spcPts val="10"/>
                        </a:spcAft>
                      </a:pPr>
                      <a:r>
                        <a:rPr lang="en-US" sz="1600">
                          <a:effectLst/>
                        </a:rPr>
                        <a:t>n</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Rancher I = 50 – 5n</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Opp. Cost Farmer income</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20670169"/>
                  </a:ext>
                </a:extLst>
              </a:tr>
              <a:tr h="374386">
                <a:tc>
                  <a:txBody>
                    <a:bodyPr/>
                    <a:lstStyle/>
                    <a:p>
                      <a:pPr marL="0" marR="0" algn="ctr">
                        <a:lnSpc>
                          <a:spcPct val="107000"/>
                        </a:lnSpc>
                        <a:spcBef>
                          <a:spcPts val="10"/>
                        </a:spcBef>
                        <a:spcAft>
                          <a:spcPts val="10"/>
                        </a:spcAft>
                      </a:pPr>
                      <a:r>
                        <a:rPr lang="en-US" sz="1600">
                          <a:effectLst/>
                        </a:rPr>
                        <a:t>1</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effectLst/>
                        </a:rPr>
                        <a:t>45</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8150304"/>
                  </a:ext>
                </a:extLst>
              </a:tr>
              <a:tr h="374386">
                <a:tc>
                  <a:txBody>
                    <a:bodyPr/>
                    <a:lstStyle/>
                    <a:p>
                      <a:pPr marL="0" marR="0" algn="ctr">
                        <a:lnSpc>
                          <a:spcPct val="107000"/>
                        </a:lnSpc>
                        <a:spcBef>
                          <a:spcPts val="10"/>
                        </a:spcBef>
                        <a:spcAft>
                          <a:spcPts val="10"/>
                        </a:spcAft>
                      </a:pPr>
                      <a:r>
                        <a:rPr lang="en-US" sz="1600">
                          <a:effectLst/>
                        </a:rPr>
                        <a:t>2</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effectLst/>
                        </a:rPr>
                        <a:t>40</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43838905"/>
                  </a:ext>
                </a:extLst>
              </a:tr>
              <a:tr h="374386">
                <a:tc>
                  <a:txBody>
                    <a:bodyPr/>
                    <a:lstStyle/>
                    <a:p>
                      <a:pPr marL="0" marR="0" algn="ctr">
                        <a:lnSpc>
                          <a:spcPct val="107000"/>
                        </a:lnSpc>
                        <a:spcBef>
                          <a:spcPts val="10"/>
                        </a:spcBef>
                        <a:spcAft>
                          <a:spcPts val="10"/>
                        </a:spcAft>
                      </a:pPr>
                      <a:r>
                        <a:rPr lang="en-US" sz="1600">
                          <a:effectLst/>
                        </a:rPr>
                        <a:t>3</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86249608"/>
                  </a:ext>
                </a:extLst>
              </a:tr>
              <a:tr h="374386">
                <a:tc>
                  <a:txBody>
                    <a:bodyPr/>
                    <a:lstStyle/>
                    <a:p>
                      <a:pPr marL="0" marR="0" algn="ctr">
                        <a:lnSpc>
                          <a:spcPct val="107000"/>
                        </a:lnSpc>
                        <a:spcBef>
                          <a:spcPts val="10"/>
                        </a:spcBef>
                        <a:spcAft>
                          <a:spcPts val="10"/>
                        </a:spcAft>
                      </a:pPr>
                      <a:r>
                        <a:rPr lang="en-US" sz="1600">
                          <a:effectLst/>
                        </a:rPr>
                        <a:t>4</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1645497"/>
                  </a:ext>
                </a:extLst>
              </a:tr>
              <a:tr h="374386">
                <a:tc>
                  <a:txBody>
                    <a:bodyPr/>
                    <a:lstStyle/>
                    <a:p>
                      <a:pPr marL="0" marR="0" algn="ctr">
                        <a:lnSpc>
                          <a:spcPct val="107000"/>
                        </a:lnSpc>
                        <a:spcBef>
                          <a:spcPts val="10"/>
                        </a:spcBef>
                        <a:spcAft>
                          <a:spcPts val="10"/>
                        </a:spcAft>
                      </a:pPr>
                      <a:r>
                        <a:rPr lang="en-US" sz="1600">
                          <a:effectLst/>
                        </a:rPr>
                        <a:t>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64203710"/>
                  </a:ext>
                </a:extLst>
              </a:tr>
              <a:tr h="374386">
                <a:tc>
                  <a:txBody>
                    <a:bodyPr/>
                    <a:lstStyle/>
                    <a:p>
                      <a:pPr marL="0" marR="0" algn="ctr">
                        <a:lnSpc>
                          <a:spcPct val="107000"/>
                        </a:lnSpc>
                        <a:spcBef>
                          <a:spcPts val="10"/>
                        </a:spcBef>
                        <a:spcAft>
                          <a:spcPts val="10"/>
                        </a:spcAft>
                      </a:pPr>
                      <a:r>
                        <a:rPr lang="en-US" sz="1600">
                          <a:effectLst/>
                        </a:rPr>
                        <a:t>6</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20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4208691"/>
                  </a:ext>
                </a:extLst>
              </a:tr>
              <a:tr h="374386">
                <a:tc>
                  <a:txBody>
                    <a:bodyPr/>
                    <a:lstStyle/>
                    <a:p>
                      <a:pPr marL="0" marR="0" algn="ctr">
                        <a:lnSpc>
                          <a:spcPct val="107000"/>
                        </a:lnSpc>
                        <a:spcBef>
                          <a:spcPts val="10"/>
                        </a:spcBef>
                        <a:spcAft>
                          <a:spcPts val="10"/>
                        </a:spcAft>
                      </a:pPr>
                      <a:r>
                        <a:rPr lang="en-US" sz="1600">
                          <a:effectLst/>
                        </a:rPr>
                        <a:t>7</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08794659"/>
                  </a:ext>
                </a:extLst>
              </a:tr>
              <a:tr h="374386">
                <a:tc>
                  <a:txBody>
                    <a:bodyPr/>
                    <a:lstStyle/>
                    <a:p>
                      <a:pPr marL="0" marR="0" algn="ctr">
                        <a:lnSpc>
                          <a:spcPct val="107000"/>
                        </a:lnSpc>
                        <a:spcBef>
                          <a:spcPts val="10"/>
                        </a:spcBef>
                        <a:spcAft>
                          <a:spcPts val="10"/>
                        </a:spcAft>
                      </a:pPr>
                      <a:r>
                        <a:rPr lang="en-US" sz="1600">
                          <a:effectLst/>
                        </a:rPr>
                        <a:t>8</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10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74738395"/>
                  </a:ext>
                </a:extLst>
              </a:tr>
              <a:tr h="374386">
                <a:tc>
                  <a:txBody>
                    <a:bodyPr/>
                    <a:lstStyle/>
                    <a:p>
                      <a:pPr marL="0" marR="0" algn="ctr">
                        <a:lnSpc>
                          <a:spcPct val="107000"/>
                        </a:lnSpc>
                        <a:spcBef>
                          <a:spcPts val="10"/>
                        </a:spcBef>
                        <a:spcAft>
                          <a:spcPts val="10"/>
                        </a:spcAft>
                      </a:pPr>
                      <a:r>
                        <a:rPr lang="en-US" sz="1600">
                          <a:effectLst/>
                        </a:rPr>
                        <a:t>9</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effectLst/>
                        </a:rPr>
                        <a:t>10</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14107980"/>
                  </a:ext>
                </a:extLst>
              </a:tr>
            </a:tbl>
          </a:graphicData>
        </a:graphic>
      </p:graphicFrame>
      <p:sp>
        <p:nvSpPr>
          <p:cNvPr id="9" name="TextBox 8"/>
          <p:cNvSpPr txBox="1"/>
          <p:nvPr/>
        </p:nvSpPr>
        <p:spPr>
          <a:xfrm>
            <a:off x="7220635" y="2391142"/>
            <a:ext cx="2911243" cy="2954655"/>
          </a:xfrm>
          <a:prstGeom prst="rect">
            <a:avLst/>
          </a:prstGeom>
          <a:noFill/>
        </p:spPr>
        <p:txBody>
          <a:bodyPr wrap="square" rtlCol="0">
            <a:spAutoFit/>
          </a:bodyPr>
          <a:lstStyle/>
          <a:p>
            <a:r>
              <a:rPr lang="en-US" sz="2400" dirty="0" smtClean="0">
                <a:solidFill>
                  <a:schemeClr val="bg1"/>
                </a:solidFill>
              </a:rPr>
              <a:t>Private outcome:       8 </a:t>
            </a:r>
            <a:r>
              <a:rPr lang="en-US" sz="2400" dirty="0">
                <a:solidFill>
                  <a:schemeClr val="bg1"/>
                </a:solidFill>
              </a:rPr>
              <a:t>people will go into ranching </a:t>
            </a:r>
            <a:r>
              <a:rPr lang="en-US" sz="2400" dirty="0" smtClean="0">
                <a:solidFill>
                  <a:schemeClr val="bg1"/>
                </a:solidFill>
              </a:rPr>
              <a:t>since </a:t>
            </a:r>
            <a:r>
              <a:rPr lang="en-US" sz="2400" dirty="0">
                <a:solidFill>
                  <a:schemeClr val="bg1"/>
                </a:solidFill>
              </a:rPr>
              <a:t>that will set the private benefit </a:t>
            </a:r>
            <a:r>
              <a:rPr lang="en-US" sz="2400" dirty="0" smtClean="0">
                <a:solidFill>
                  <a:schemeClr val="bg1"/>
                </a:solidFill>
              </a:rPr>
              <a:t>(10) equal </a:t>
            </a:r>
            <a:r>
              <a:rPr lang="en-US" sz="2400" dirty="0">
                <a:solidFill>
                  <a:schemeClr val="bg1"/>
                </a:solidFill>
              </a:rPr>
              <a:t>to the opportunity </a:t>
            </a:r>
            <a:r>
              <a:rPr lang="en-US" sz="2400" dirty="0" smtClean="0">
                <a:solidFill>
                  <a:schemeClr val="bg1"/>
                </a:solidFill>
              </a:rPr>
              <a:t>cost (10)</a:t>
            </a:r>
            <a:endParaRPr lang="en-US" sz="2400" dirty="0">
              <a:solidFill>
                <a:schemeClr val="bg1"/>
              </a:solidFill>
            </a:endParaRPr>
          </a:p>
          <a:p>
            <a:endParaRPr lang="en-US" dirty="0"/>
          </a:p>
        </p:txBody>
      </p:sp>
    </p:spTree>
    <p:extLst>
      <p:ext uri="{BB962C8B-B14F-4D97-AF65-F5344CB8AC3E}">
        <p14:creationId xmlns:p14="http://schemas.microsoft.com/office/powerpoint/2010/main" val="66690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Common Resource Problem</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6826859" cy="4351338"/>
          </a:xfrm>
        </p:spPr>
        <p:txBody>
          <a:bodyPr vert="horz">
            <a:normAutofit/>
          </a:bodyPr>
          <a:lstStyle/>
          <a:p>
            <a:r>
              <a:rPr lang="en-US" sz="3200" dirty="0" smtClean="0">
                <a:solidFill>
                  <a:schemeClr val="bg1"/>
                </a:solidFill>
              </a:rPr>
              <a:t>Town Total Income </a:t>
            </a:r>
            <a:r>
              <a:rPr lang="en-US" sz="3200" dirty="0">
                <a:solidFill>
                  <a:schemeClr val="bg1"/>
                </a:solidFill>
              </a:rPr>
              <a:t>schedule </a:t>
            </a:r>
            <a:endParaRPr lang="en-US" sz="3200" dirty="0" smtClean="0">
              <a:solidFill>
                <a:schemeClr val="bg1"/>
              </a:solidFill>
            </a:endParaRPr>
          </a:p>
          <a:p>
            <a:endParaRPr lang="en-US" sz="3200" dirty="0" smtClean="0">
              <a:solidFill>
                <a:schemeClr val="bg1"/>
              </a:solidFill>
              <a:sym typeface="Wingdings" panose="05000000000000000000" pitchFamily="2" charset="2"/>
            </a:endParaRPr>
          </a:p>
          <a:p>
            <a:pPr lvl="1"/>
            <a:endParaRPr lang="en-US" sz="2800" dirty="0" smtClean="0">
              <a:solidFill>
                <a:srgbClr val="FFFF00"/>
              </a:solidFill>
            </a:endParaRPr>
          </a:p>
        </p:txBody>
      </p:sp>
      <p:sp>
        <p:nvSpPr>
          <p:cNvPr id="9" name="TextBox 8"/>
          <p:cNvSpPr txBox="1"/>
          <p:nvPr/>
        </p:nvSpPr>
        <p:spPr>
          <a:xfrm>
            <a:off x="7008364" y="1318022"/>
            <a:ext cx="3915450" cy="5539978"/>
          </a:xfrm>
          <a:prstGeom prst="rect">
            <a:avLst/>
          </a:prstGeom>
          <a:noFill/>
        </p:spPr>
        <p:txBody>
          <a:bodyPr wrap="square" rtlCol="0">
            <a:spAutoFit/>
          </a:bodyPr>
          <a:lstStyle/>
          <a:p>
            <a:pPr lvl="0"/>
            <a:r>
              <a:rPr lang="en-US" sz="2400" dirty="0">
                <a:solidFill>
                  <a:schemeClr val="bg1"/>
                </a:solidFill>
              </a:rPr>
              <a:t>Optimal </a:t>
            </a:r>
            <a:r>
              <a:rPr lang="en-US" sz="2400" dirty="0" smtClean="0">
                <a:solidFill>
                  <a:schemeClr val="bg1"/>
                </a:solidFill>
              </a:rPr>
              <a:t>Outcome - Find where Total Town income is maximized (@280)</a:t>
            </a:r>
          </a:p>
          <a:p>
            <a:pPr lvl="0"/>
            <a:endParaRPr lang="en-US" sz="2400" dirty="0">
              <a:solidFill>
                <a:schemeClr val="bg1"/>
              </a:solidFill>
            </a:endParaRPr>
          </a:p>
          <a:p>
            <a:pPr lvl="0"/>
            <a:r>
              <a:rPr lang="en-US" sz="2400" dirty="0" smtClean="0">
                <a:solidFill>
                  <a:schemeClr val="bg1"/>
                </a:solidFill>
              </a:rPr>
              <a:t>4 </a:t>
            </a:r>
            <a:r>
              <a:rPr lang="en-US" sz="2400" dirty="0">
                <a:solidFill>
                  <a:schemeClr val="bg1"/>
                </a:solidFill>
              </a:rPr>
              <a:t>people go into </a:t>
            </a:r>
            <a:r>
              <a:rPr lang="en-US" sz="2400" dirty="0" smtClean="0">
                <a:solidFill>
                  <a:schemeClr val="bg1"/>
                </a:solidFill>
              </a:rPr>
              <a:t>ranching</a:t>
            </a:r>
          </a:p>
          <a:p>
            <a:pPr lvl="0"/>
            <a:endParaRPr lang="en-US" sz="2400" dirty="0" smtClean="0">
              <a:solidFill>
                <a:schemeClr val="bg1"/>
              </a:solidFill>
            </a:endParaRPr>
          </a:p>
          <a:p>
            <a:pPr lvl="0"/>
            <a:r>
              <a:rPr lang="en-US" sz="2400" dirty="0" smtClean="0">
                <a:solidFill>
                  <a:schemeClr val="bg1"/>
                </a:solidFill>
              </a:rPr>
              <a:t>Ranchers are wealthier than farmers</a:t>
            </a:r>
          </a:p>
          <a:p>
            <a:pPr lvl="0"/>
            <a:endParaRPr lang="en-US" sz="2400" dirty="0" smtClean="0">
              <a:solidFill>
                <a:schemeClr val="bg1"/>
              </a:solidFill>
            </a:endParaRPr>
          </a:p>
          <a:p>
            <a:pPr lvl="0"/>
            <a:r>
              <a:rPr lang="en-US" sz="2400" dirty="0" smtClean="0">
                <a:solidFill>
                  <a:schemeClr val="bg1"/>
                </a:solidFill>
              </a:rPr>
              <a:t>But, profit seeking will inspire entry of new ranchers, thus cannot sustain the most efficient outcome</a:t>
            </a:r>
            <a:endParaRPr lang="en-US" sz="2400" dirty="0">
              <a:solidFill>
                <a:schemeClr val="bg1"/>
              </a:solidFill>
            </a:endParaRPr>
          </a:p>
          <a:p>
            <a:pPr lvl="0"/>
            <a:endParaRPr lang="en-US" sz="2400" dirty="0">
              <a:solidFill>
                <a:schemeClr val="bg1"/>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04524174"/>
              </p:ext>
            </p:extLst>
          </p:nvPr>
        </p:nvGraphicFramePr>
        <p:xfrm>
          <a:off x="313190" y="2559319"/>
          <a:ext cx="6365197" cy="3743512"/>
        </p:xfrm>
        <a:graphic>
          <a:graphicData uri="http://schemas.openxmlformats.org/drawingml/2006/table">
            <a:tbl>
              <a:tblPr firstRow="1" firstCol="1" bandRow="1" bandCol="1">
                <a:tableStyleId>{5C22544A-7EE6-4342-B048-85BDC9FD1C3A}</a:tableStyleId>
              </a:tblPr>
              <a:tblGrid>
                <a:gridCol w="491216">
                  <a:extLst>
                    <a:ext uri="{9D8B030D-6E8A-4147-A177-3AD203B41FA5}">
                      <a16:colId xmlns:a16="http://schemas.microsoft.com/office/drawing/2014/main" val="887312687"/>
                    </a:ext>
                  </a:extLst>
                </a:gridCol>
                <a:gridCol w="1607616">
                  <a:extLst>
                    <a:ext uri="{9D8B030D-6E8A-4147-A177-3AD203B41FA5}">
                      <a16:colId xmlns:a16="http://schemas.microsoft.com/office/drawing/2014/main" val="1207329345"/>
                    </a:ext>
                  </a:extLst>
                </a:gridCol>
                <a:gridCol w="1298459">
                  <a:extLst>
                    <a:ext uri="{9D8B030D-6E8A-4147-A177-3AD203B41FA5}">
                      <a16:colId xmlns:a16="http://schemas.microsoft.com/office/drawing/2014/main" val="3099889877"/>
                    </a:ext>
                  </a:extLst>
                </a:gridCol>
                <a:gridCol w="1422122">
                  <a:extLst>
                    <a:ext uri="{9D8B030D-6E8A-4147-A177-3AD203B41FA5}">
                      <a16:colId xmlns:a16="http://schemas.microsoft.com/office/drawing/2014/main" val="2212784712"/>
                    </a:ext>
                  </a:extLst>
                </a:gridCol>
                <a:gridCol w="1545784">
                  <a:extLst>
                    <a:ext uri="{9D8B030D-6E8A-4147-A177-3AD203B41FA5}">
                      <a16:colId xmlns:a16="http://schemas.microsoft.com/office/drawing/2014/main" val="21767154"/>
                    </a:ext>
                  </a:extLst>
                </a:gridCol>
              </a:tblGrid>
              <a:tr h="674179">
                <a:tc>
                  <a:txBody>
                    <a:bodyPr/>
                    <a:lstStyle/>
                    <a:p>
                      <a:pPr marL="0" marR="0" algn="ctr">
                        <a:lnSpc>
                          <a:spcPct val="107000"/>
                        </a:lnSpc>
                        <a:spcBef>
                          <a:spcPts val="0"/>
                        </a:spcBef>
                        <a:spcAft>
                          <a:spcPts val="0"/>
                        </a:spcAft>
                      </a:pPr>
                      <a:r>
                        <a:rPr lang="en-US" sz="1600">
                          <a:effectLst/>
                        </a:rPr>
                        <a:t>n</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effectLst/>
                        </a:rPr>
                        <a:t>RI = 50 – 5n</a:t>
                      </a:r>
                      <a:endParaRPr lang="en-US" sz="1100" dirty="0">
                        <a:effectLst/>
                      </a:endParaRPr>
                    </a:p>
                    <a:p>
                      <a:pPr marL="0" marR="0" algn="ctr">
                        <a:lnSpc>
                          <a:spcPct val="107000"/>
                        </a:lnSpc>
                        <a:spcBef>
                          <a:spcPts val="10"/>
                        </a:spcBef>
                        <a:spcAft>
                          <a:spcPts val="10"/>
                        </a:spcAft>
                      </a:pPr>
                      <a:r>
                        <a:rPr lang="en-US" sz="1600" dirty="0">
                          <a:effectLst/>
                        </a:rPr>
                        <a:t>(per person)</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RI * n</a:t>
                      </a:r>
                      <a:endParaRPr lang="en-US" sz="1100">
                        <a:effectLst/>
                      </a:endParaRPr>
                    </a:p>
                    <a:p>
                      <a:pPr marL="0" marR="0" algn="ctr">
                        <a:lnSpc>
                          <a:spcPct val="107000"/>
                        </a:lnSpc>
                        <a:spcBef>
                          <a:spcPts val="0"/>
                        </a:spcBef>
                        <a:spcAft>
                          <a:spcPts val="0"/>
                        </a:spcAft>
                      </a:pPr>
                      <a:r>
                        <a:rPr lang="en-US" sz="1600">
                          <a:effectLst/>
                        </a:rPr>
                        <a:t>(Total RI)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FI*(20-n)=</a:t>
                      </a:r>
                      <a:endParaRPr lang="en-US" sz="1100">
                        <a:effectLst/>
                      </a:endParaRPr>
                    </a:p>
                    <a:p>
                      <a:pPr marL="0" marR="0" algn="ctr">
                        <a:lnSpc>
                          <a:spcPct val="107000"/>
                        </a:lnSpc>
                        <a:spcBef>
                          <a:spcPts val="0"/>
                        </a:spcBef>
                        <a:spcAft>
                          <a:spcPts val="0"/>
                        </a:spcAft>
                      </a:pPr>
                      <a:r>
                        <a:rPr lang="en-US" sz="1600">
                          <a:effectLst/>
                        </a:rPr>
                        <a:t>Total FI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Total </a:t>
                      </a:r>
                      <a:endParaRPr lang="en-US" sz="1100">
                        <a:effectLst/>
                      </a:endParaRPr>
                    </a:p>
                    <a:p>
                      <a:pPr marL="0" marR="0" algn="ctr">
                        <a:lnSpc>
                          <a:spcPct val="107000"/>
                        </a:lnSpc>
                        <a:spcBef>
                          <a:spcPts val="0"/>
                        </a:spcBef>
                        <a:spcAft>
                          <a:spcPts val="800"/>
                        </a:spcAft>
                      </a:pPr>
                      <a:r>
                        <a:rPr lang="en-US" sz="1600">
                          <a:effectLst/>
                        </a:rPr>
                        <a:t>(Total RI + FI)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61725582"/>
                  </a:ext>
                </a:extLst>
              </a:tr>
              <a:tr h="341037">
                <a:tc>
                  <a:txBody>
                    <a:bodyPr/>
                    <a:lstStyle/>
                    <a:p>
                      <a:pPr marL="0" marR="0" algn="ctr">
                        <a:lnSpc>
                          <a:spcPct val="107000"/>
                        </a:lnSpc>
                        <a:spcBef>
                          <a:spcPts val="0"/>
                        </a:spcBef>
                        <a:spcAft>
                          <a:spcPts val="0"/>
                        </a:spcAft>
                      </a:pPr>
                      <a:r>
                        <a:rPr lang="en-US" sz="1600">
                          <a:effectLst/>
                        </a:rPr>
                        <a:t>1</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45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190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62414089"/>
                  </a:ext>
                </a:extLst>
              </a:tr>
              <a:tr h="341037">
                <a:tc>
                  <a:txBody>
                    <a:bodyPr/>
                    <a:lstStyle/>
                    <a:p>
                      <a:pPr marL="0" marR="0" algn="ctr">
                        <a:lnSpc>
                          <a:spcPct val="107000"/>
                        </a:lnSpc>
                        <a:spcBef>
                          <a:spcPts val="0"/>
                        </a:spcBef>
                        <a:spcAft>
                          <a:spcPts val="0"/>
                        </a:spcAft>
                      </a:pPr>
                      <a:r>
                        <a:rPr lang="en-US" sz="1600">
                          <a:effectLst/>
                        </a:rPr>
                        <a:t>2</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40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260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61100988"/>
                  </a:ext>
                </a:extLst>
              </a:tr>
              <a:tr h="341037">
                <a:tc>
                  <a:txBody>
                    <a:bodyPr/>
                    <a:lstStyle/>
                    <a:p>
                      <a:pPr marL="0" marR="0" algn="ctr">
                        <a:lnSpc>
                          <a:spcPct val="107000"/>
                        </a:lnSpc>
                        <a:spcBef>
                          <a:spcPts val="0"/>
                        </a:spcBef>
                        <a:spcAft>
                          <a:spcPts val="0"/>
                        </a:spcAft>
                      </a:pPr>
                      <a:r>
                        <a:rPr lang="en-US" sz="1600">
                          <a:effectLst/>
                        </a:rPr>
                        <a:t>3</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170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275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28775944"/>
                  </a:ext>
                </a:extLst>
              </a:tr>
              <a:tr h="341037">
                <a:tc>
                  <a:txBody>
                    <a:bodyPr/>
                    <a:lstStyle/>
                    <a:p>
                      <a:pPr marL="0" marR="0" algn="ctr">
                        <a:lnSpc>
                          <a:spcPct val="107000"/>
                        </a:lnSpc>
                        <a:spcBef>
                          <a:spcPts val="0"/>
                        </a:spcBef>
                        <a:spcAft>
                          <a:spcPts val="0"/>
                        </a:spcAft>
                      </a:pPr>
                      <a:r>
                        <a:rPr lang="en-US" sz="1600">
                          <a:effectLst/>
                        </a:rPr>
                        <a:t>4</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23449470"/>
                  </a:ext>
                </a:extLst>
              </a:tr>
              <a:tr h="341037">
                <a:tc>
                  <a:txBody>
                    <a:bodyPr/>
                    <a:lstStyle/>
                    <a:p>
                      <a:pPr marL="0" marR="0" algn="ctr">
                        <a:lnSpc>
                          <a:spcPct val="107000"/>
                        </a:lnSpc>
                        <a:spcBef>
                          <a:spcPts val="0"/>
                        </a:spcBef>
                        <a:spcAft>
                          <a:spcPts val="0"/>
                        </a:spcAft>
                      </a:pPr>
                      <a:r>
                        <a:rPr lang="en-US" sz="1600">
                          <a:effectLst/>
                        </a:rPr>
                        <a:t>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275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92531582"/>
                  </a:ext>
                </a:extLst>
              </a:tr>
              <a:tr h="341037">
                <a:tc>
                  <a:txBody>
                    <a:bodyPr/>
                    <a:lstStyle/>
                    <a:p>
                      <a:pPr marL="0" marR="0" algn="ctr">
                        <a:lnSpc>
                          <a:spcPct val="107000"/>
                        </a:lnSpc>
                        <a:spcBef>
                          <a:spcPts val="0"/>
                        </a:spcBef>
                        <a:spcAft>
                          <a:spcPts val="0"/>
                        </a:spcAft>
                      </a:pPr>
                      <a:r>
                        <a:rPr lang="en-US" sz="1600" dirty="0">
                          <a:solidFill>
                            <a:srgbClr val="FF0000"/>
                          </a:solidFill>
                          <a:effectLst/>
                        </a:rPr>
                        <a:t>6</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solidFill>
                            <a:srgbClr val="FF0000"/>
                          </a:solidFill>
                          <a:effectLst/>
                        </a:rPr>
                        <a:t>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140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solidFill>
                            <a:srgbClr val="FF0000"/>
                          </a:solidFill>
                          <a:effectLst/>
                        </a:rPr>
                        <a:t>260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47445543"/>
                  </a:ext>
                </a:extLst>
              </a:tr>
              <a:tr h="341037">
                <a:tc>
                  <a:txBody>
                    <a:bodyPr/>
                    <a:lstStyle/>
                    <a:p>
                      <a:pPr marL="0" marR="0" algn="ctr">
                        <a:lnSpc>
                          <a:spcPct val="107000"/>
                        </a:lnSpc>
                        <a:spcBef>
                          <a:spcPts val="0"/>
                        </a:spcBef>
                        <a:spcAft>
                          <a:spcPts val="0"/>
                        </a:spcAft>
                      </a:pPr>
                      <a:r>
                        <a:rPr lang="en-US" sz="1600">
                          <a:solidFill>
                            <a:srgbClr val="FF0000"/>
                          </a:solidFill>
                          <a:effectLst/>
                        </a:rPr>
                        <a:t>7</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15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105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130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solidFill>
                            <a:srgbClr val="FF0000"/>
                          </a:solidFill>
                          <a:effectLst/>
                        </a:rPr>
                        <a:t>235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53713193"/>
                  </a:ext>
                </a:extLst>
              </a:tr>
              <a:tr h="341037">
                <a:tc>
                  <a:txBody>
                    <a:bodyPr/>
                    <a:lstStyle/>
                    <a:p>
                      <a:pPr marL="0" marR="0" algn="ctr">
                        <a:lnSpc>
                          <a:spcPct val="107000"/>
                        </a:lnSpc>
                        <a:spcBef>
                          <a:spcPts val="0"/>
                        </a:spcBef>
                        <a:spcAft>
                          <a:spcPts val="0"/>
                        </a:spcAft>
                      </a:pPr>
                      <a:r>
                        <a:rPr lang="en-US" sz="1600">
                          <a:solidFill>
                            <a:srgbClr val="FF0000"/>
                          </a:solidFill>
                          <a:effectLst/>
                        </a:rPr>
                        <a:t>8</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10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80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FF0000"/>
                          </a:solidFill>
                          <a:effectLst/>
                        </a:rPr>
                        <a:t>200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97980108"/>
                  </a:ext>
                </a:extLst>
              </a:tr>
              <a:tr h="341037">
                <a:tc>
                  <a:txBody>
                    <a:bodyPr/>
                    <a:lstStyle/>
                    <a:p>
                      <a:pPr marL="0" marR="0" algn="ctr">
                        <a:lnSpc>
                          <a:spcPct val="107000"/>
                        </a:lnSpc>
                        <a:spcBef>
                          <a:spcPts val="0"/>
                        </a:spcBef>
                        <a:spcAft>
                          <a:spcPts val="0"/>
                        </a:spcAft>
                      </a:pPr>
                      <a:r>
                        <a:rPr lang="en-US" sz="1600">
                          <a:solidFill>
                            <a:srgbClr val="FF0000"/>
                          </a:solidFill>
                          <a:effectLst/>
                        </a:rPr>
                        <a:t>9</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45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110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FF0000"/>
                          </a:solidFill>
                          <a:effectLst/>
                        </a:rPr>
                        <a:t>155</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68396598"/>
                  </a:ext>
                </a:extLst>
              </a:tr>
            </a:tbl>
          </a:graphicData>
        </a:graphic>
      </p:graphicFrame>
    </p:spTree>
    <p:extLst>
      <p:ext uri="{BB962C8B-B14F-4D97-AF65-F5344CB8AC3E}">
        <p14:creationId xmlns:p14="http://schemas.microsoft.com/office/powerpoint/2010/main" val="313633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Common Resource Problem</a:t>
            </a:r>
            <a:endParaRPr lang="en-US" dirty="0">
              <a:solidFill>
                <a:schemeClr val="bg1"/>
              </a:solidFill>
            </a:endParaRPr>
          </a:p>
        </p:txBody>
      </p:sp>
      <p:sp>
        <p:nvSpPr>
          <p:cNvPr id="3" name="Vertical Text Placeholder 2"/>
          <p:cNvSpPr>
            <a:spLocks noGrp="1"/>
          </p:cNvSpPr>
          <p:nvPr>
            <p:ph type="body" orient="vert" idx="1"/>
          </p:nvPr>
        </p:nvSpPr>
        <p:spPr>
          <a:xfrm>
            <a:off x="177246" y="1807592"/>
            <a:ext cx="6811383" cy="829472"/>
          </a:xfrm>
        </p:spPr>
        <p:txBody>
          <a:bodyPr vert="horz">
            <a:normAutofit/>
          </a:bodyPr>
          <a:lstStyle/>
          <a:p>
            <a:r>
              <a:rPr lang="en-US" dirty="0" smtClean="0">
                <a:solidFill>
                  <a:schemeClr val="bg1"/>
                </a:solidFill>
              </a:rPr>
              <a:t>Suppose red marks unsustainable ranching</a:t>
            </a:r>
          </a:p>
          <a:p>
            <a:endParaRPr lang="en-US" sz="3200" dirty="0" smtClean="0">
              <a:solidFill>
                <a:schemeClr val="bg1"/>
              </a:solidFill>
              <a:sym typeface="Wingdings" panose="05000000000000000000" pitchFamily="2" charset="2"/>
            </a:endParaRPr>
          </a:p>
          <a:p>
            <a:pPr lvl="1"/>
            <a:endParaRPr lang="en-US" sz="2800" dirty="0" smtClean="0">
              <a:solidFill>
                <a:srgbClr val="FFFF00"/>
              </a:solidFill>
            </a:endParaRPr>
          </a:p>
        </p:txBody>
      </p:sp>
      <p:sp>
        <p:nvSpPr>
          <p:cNvPr id="9" name="TextBox 8"/>
          <p:cNvSpPr txBox="1"/>
          <p:nvPr/>
        </p:nvSpPr>
        <p:spPr>
          <a:xfrm>
            <a:off x="6988629" y="2521782"/>
            <a:ext cx="3499072" cy="3416320"/>
          </a:xfrm>
          <a:prstGeom prst="rect">
            <a:avLst/>
          </a:prstGeom>
          <a:noFill/>
        </p:spPr>
        <p:txBody>
          <a:bodyPr wrap="square" rtlCol="0">
            <a:spAutoFit/>
          </a:bodyPr>
          <a:lstStyle/>
          <a:p>
            <a:pPr lvl="0"/>
            <a:r>
              <a:rPr lang="en-US" sz="2400" dirty="0">
                <a:solidFill>
                  <a:schemeClr val="bg1"/>
                </a:solidFill>
              </a:rPr>
              <a:t>In this case the private outcome </a:t>
            </a:r>
            <a:r>
              <a:rPr lang="en-US" sz="2400" dirty="0" smtClean="0">
                <a:solidFill>
                  <a:schemeClr val="bg1"/>
                </a:solidFill>
              </a:rPr>
              <a:t>of 8 ranchers results </a:t>
            </a:r>
            <a:r>
              <a:rPr lang="en-US" sz="2400" dirty="0">
                <a:solidFill>
                  <a:schemeClr val="bg1"/>
                </a:solidFill>
              </a:rPr>
              <a:t>in a </a:t>
            </a:r>
            <a:endParaRPr lang="en-US" sz="2400" dirty="0" smtClean="0">
              <a:solidFill>
                <a:schemeClr val="bg1"/>
              </a:solidFill>
            </a:endParaRPr>
          </a:p>
          <a:p>
            <a:pPr lvl="0"/>
            <a:endParaRPr lang="en-US" sz="2400" dirty="0" smtClean="0">
              <a:solidFill>
                <a:schemeClr val="bg1"/>
              </a:solidFill>
            </a:endParaRPr>
          </a:p>
          <a:p>
            <a:pPr lvl="0"/>
            <a:r>
              <a:rPr lang="en-US" sz="2400" dirty="0" smtClean="0">
                <a:solidFill>
                  <a:schemeClr val="bg1"/>
                </a:solidFill>
              </a:rPr>
              <a:t>Tragedy </a:t>
            </a:r>
            <a:r>
              <a:rPr lang="en-US" sz="2400" dirty="0">
                <a:solidFill>
                  <a:schemeClr val="bg1"/>
                </a:solidFill>
              </a:rPr>
              <a:t>of the </a:t>
            </a:r>
            <a:r>
              <a:rPr lang="en-US" sz="2400" dirty="0" smtClean="0">
                <a:solidFill>
                  <a:schemeClr val="bg1"/>
                </a:solidFill>
              </a:rPr>
              <a:t>Commons</a:t>
            </a:r>
            <a:r>
              <a:rPr lang="en-US" sz="2400" dirty="0">
                <a:solidFill>
                  <a:schemeClr val="bg1"/>
                </a:solidFill>
              </a:rPr>
              <a:t> </a:t>
            </a:r>
            <a:endParaRPr lang="en-US" sz="2400" dirty="0" smtClean="0">
              <a:solidFill>
                <a:schemeClr val="bg1"/>
              </a:solidFill>
            </a:endParaRPr>
          </a:p>
          <a:p>
            <a:pPr lvl="0"/>
            <a:endParaRPr lang="en-US" sz="2400" dirty="0">
              <a:solidFill>
                <a:schemeClr val="bg1"/>
              </a:solidFill>
            </a:endParaRPr>
          </a:p>
          <a:p>
            <a:pPr lvl="0"/>
            <a:r>
              <a:rPr lang="en-US" sz="2400" dirty="0" smtClean="0">
                <a:solidFill>
                  <a:schemeClr val="bg1"/>
                </a:solidFill>
              </a:rPr>
              <a:t>as the pastureland will be depleted and cease producing</a:t>
            </a:r>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04524174"/>
              </p:ext>
            </p:extLst>
          </p:nvPr>
        </p:nvGraphicFramePr>
        <p:xfrm>
          <a:off x="313190" y="2559319"/>
          <a:ext cx="6365197" cy="3743512"/>
        </p:xfrm>
        <a:graphic>
          <a:graphicData uri="http://schemas.openxmlformats.org/drawingml/2006/table">
            <a:tbl>
              <a:tblPr firstRow="1" firstCol="1" bandRow="1" bandCol="1">
                <a:tableStyleId>{5C22544A-7EE6-4342-B048-85BDC9FD1C3A}</a:tableStyleId>
              </a:tblPr>
              <a:tblGrid>
                <a:gridCol w="491216">
                  <a:extLst>
                    <a:ext uri="{9D8B030D-6E8A-4147-A177-3AD203B41FA5}">
                      <a16:colId xmlns:a16="http://schemas.microsoft.com/office/drawing/2014/main" val="887312687"/>
                    </a:ext>
                  </a:extLst>
                </a:gridCol>
                <a:gridCol w="1607616">
                  <a:extLst>
                    <a:ext uri="{9D8B030D-6E8A-4147-A177-3AD203B41FA5}">
                      <a16:colId xmlns:a16="http://schemas.microsoft.com/office/drawing/2014/main" val="1207329345"/>
                    </a:ext>
                  </a:extLst>
                </a:gridCol>
                <a:gridCol w="1298459">
                  <a:extLst>
                    <a:ext uri="{9D8B030D-6E8A-4147-A177-3AD203B41FA5}">
                      <a16:colId xmlns:a16="http://schemas.microsoft.com/office/drawing/2014/main" val="3099889877"/>
                    </a:ext>
                  </a:extLst>
                </a:gridCol>
                <a:gridCol w="1422122">
                  <a:extLst>
                    <a:ext uri="{9D8B030D-6E8A-4147-A177-3AD203B41FA5}">
                      <a16:colId xmlns:a16="http://schemas.microsoft.com/office/drawing/2014/main" val="2212784712"/>
                    </a:ext>
                  </a:extLst>
                </a:gridCol>
                <a:gridCol w="1545784">
                  <a:extLst>
                    <a:ext uri="{9D8B030D-6E8A-4147-A177-3AD203B41FA5}">
                      <a16:colId xmlns:a16="http://schemas.microsoft.com/office/drawing/2014/main" val="21767154"/>
                    </a:ext>
                  </a:extLst>
                </a:gridCol>
              </a:tblGrid>
              <a:tr h="674179">
                <a:tc>
                  <a:txBody>
                    <a:bodyPr/>
                    <a:lstStyle/>
                    <a:p>
                      <a:pPr marL="0" marR="0" algn="ctr">
                        <a:lnSpc>
                          <a:spcPct val="107000"/>
                        </a:lnSpc>
                        <a:spcBef>
                          <a:spcPts val="0"/>
                        </a:spcBef>
                        <a:spcAft>
                          <a:spcPts val="0"/>
                        </a:spcAft>
                      </a:pPr>
                      <a:r>
                        <a:rPr lang="en-US" sz="1600">
                          <a:effectLst/>
                        </a:rPr>
                        <a:t>n</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effectLst/>
                        </a:rPr>
                        <a:t>RI = 50 – 5n</a:t>
                      </a:r>
                      <a:endParaRPr lang="en-US" sz="1100" dirty="0">
                        <a:effectLst/>
                      </a:endParaRPr>
                    </a:p>
                    <a:p>
                      <a:pPr marL="0" marR="0" algn="ctr">
                        <a:lnSpc>
                          <a:spcPct val="107000"/>
                        </a:lnSpc>
                        <a:spcBef>
                          <a:spcPts val="10"/>
                        </a:spcBef>
                        <a:spcAft>
                          <a:spcPts val="10"/>
                        </a:spcAft>
                      </a:pPr>
                      <a:r>
                        <a:rPr lang="en-US" sz="1600" dirty="0">
                          <a:effectLst/>
                        </a:rPr>
                        <a:t>(per person)</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RI * n</a:t>
                      </a:r>
                      <a:endParaRPr lang="en-US" sz="1100">
                        <a:effectLst/>
                      </a:endParaRPr>
                    </a:p>
                    <a:p>
                      <a:pPr marL="0" marR="0" algn="ctr">
                        <a:lnSpc>
                          <a:spcPct val="107000"/>
                        </a:lnSpc>
                        <a:spcBef>
                          <a:spcPts val="0"/>
                        </a:spcBef>
                        <a:spcAft>
                          <a:spcPts val="0"/>
                        </a:spcAft>
                      </a:pPr>
                      <a:r>
                        <a:rPr lang="en-US" sz="1600">
                          <a:effectLst/>
                        </a:rPr>
                        <a:t>(Total RI)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FI*(20-n)=</a:t>
                      </a:r>
                      <a:endParaRPr lang="en-US" sz="1100">
                        <a:effectLst/>
                      </a:endParaRPr>
                    </a:p>
                    <a:p>
                      <a:pPr marL="0" marR="0" algn="ctr">
                        <a:lnSpc>
                          <a:spcPct val="107000"/>
                        </a:lnSpc>
                        <a:spcBef>
                          <a:spcPts val="0"/>
                        </a:spcBef>
                        <a:spcAft>
                          <a:spcPts val="0"/>
                        </a:spcAft>
                      </a:pPr>
                      <a:r>
                        <a:rPr lang="en-US" sz="1600">
                          <a:effectLst/>
                        </a:rPr>
                        <a:t>Total FI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Total </a:t>
                      </a:r>
                      <a:endParaRPr lang="en-US" sz="1100">
                        <a:effectLst/>
                      </a:endParaRPr>
                    </a:p>
                    <a:p>
                      <a:pPr marL="0" marR="0" algn="ctr">
                        <a:lnSpc>
                          <a:spcPct val="107000"/>
                        </a:lnSpc>
                        <a:spcBef>
                          <a:spcPts val="0"/>
                        </a:spcBef>
                        <a:spcAft>
                          <a:spcPts val="800"/>
                        </a:spcAft>
                      </a:pPr>
                      <a:r>
                        <a:rPr lang="en-US" sz="1600">
                          <a:effectLst/>
                        </a:rPr>
                        <a:t>(Total RI + FI)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61725582"/>
                  </a:ext>
                </a:extLst>
              </a:tr>
              <a:tr h="341037">
                <a:tc>
                  <a:txBody>
                    <a:bodyPr/>
                    <a:lstStyle/>
                    <a:p>
                      <a:pPr marL="0" marR="0" algn="ctr">
                        <a:lnSpc>
                          <a:spcPct val="107000"/>
                        </a:lnSpc>
                        <a:spcBef>
                          <a:spcPts val="0"/>
                        </a:spcBef>
                        <a:spcAft>
                          <a:spcPts val="0"/>
                        </a:spcAft>
                      </a:pPr>
                      <a:r>
                        <a:rPr lang="en-US" sz="1600">
                          <a:effectLst/>
                        </a:rPr>
                        <a:t>1</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45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190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62414089"/>
                  </a:ext>
                </a:extLst>
              </a:tr>
              <a:tr h="341037">
                <a:tc>
                  <a:txBody>
                    <a:bodyPr/>
                    <a:lstStyle/>
                    <a:p>
                      <a:pPr marL="0" marR="0" algn="ctr">
                        <a:lnSpc>
                          <a:spcPct val="107000"/>
                        </a:lnSpc>
                        <a:spcBef>
                          <a:spcPts val="0"/>
                        </a:spcBef>
                        <a:spcAft>
                          <a:spcPts val="0"/>
                        </a:spcAft>
                      </a:pPr>
                      <a:r>
                        <a:rPr lang="en-US" sz="1600">
                          <a:effectLst/>
                        </a:rPr>
                        <a:t>2</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40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260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61100988"/>
                  </a:ext>
                </a:extLst>
              </a:tr>
              <a:tr h="341037">
                <a:tc>
                  <a:txBody>
                    <a:bodyPr/>
                    <a:lstStyle/>
                    <a:p>
                      <a:pPr marL="0" marR="0" algn="ctr">
                        <a:lnSpc>
                          <a:spcPct val="107000"/>
                        </a:lnSpc>
                        <a:spcBef>
                          <a:spcPts val="0"/>
                        </a:spcBef>
                        <a:spcAft>
                          <a:spcPts val="0"/>
                        </a:spcAft>
                      </a:pPr>
                      <a:r>
                        <a:rPr lang="en-US" sz="1600">
                          <a:effectLst/>
                        </a:rPr>
                        <a:t>3</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170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275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28775944"/>
                  </a:ext>
                </a:extLst>
              </a:tr>
              <a:tr h="341037">
                <a:tc>
                  <a:txBody>
                    <a:bodyPr/>
                    <a:lstStyle/>
                    <a:p>
                      <a:pPr marL="0" marR="0" algn="ctr">
                        <a:lnSpc>
                          <a:spcPct val="107000"/>
                        </a:lnSpc>
                        <a:spcBef>
                          <a:spcPts val="0"/>
                        </a:spcBef>
                        <a:spcAft>
                          <a:spcPts val="0"/>
                        </a:spcAft>
                      </a:pPr>
                      <a:r>
                        <a:rPr lang="en-US" sz="1600">
                          <a:effectLst/>
                        </a:rPr>
                        <a:t>4</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23449470"/>
                  </a:ext>
                </a:extLst>
              </a:tr>
              <a:tr h="341037">
                <a:tc>
                  <a:txBody>
                    <a:bodyPr/>
                    <a:lstStyle/>
                    <a:p>
                      <a:pPr marL="0" marR="0" algn="ctr">
                        <a:lnSpc>
                          <a:spcPct val="107000"/>
                        </a:lnSpc>
                        <a:spcBef>
                          <a:spcPts val="0"/>
                        </a:spcBef>
                        <a:spcAft>
                          <a:spcPts val="0"/>
                        </a:spcAft>
                      </a:pPr>
                      <a:r>
                        <a:rPr lang="en-US" sz="1600">
                          <a:effectLst/>
                        </a:rPr>
                        <a:t>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275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92531582"/>
                  </a:ext>
                </a:extLst>
              </a:tr>
              <a:tr h="341037">
                <a:tc>
                  <a:txBody>
                    <a:bodyPr/>
                    <a:lstStyle/>
                    <a:p>
                      <a:pPr marL="0" marR="0" algn="ctr">
                        <a:lnSpc>
                          <a:spcPct val="107000"/>
                        </a:lnSpc>
                        <a:spcBef>
                          <a:spcPts val="0"/>
                        </a:spcBef>
                        <a:spcAft>
                          <a:spcPts val="0"/>
                        </a:spcAft>
                      </a:pPr>
                      <a:r>
                        <a:rPr lang="en-US" sz="1600" dirty="0">
                          <a:solidFill>
                            <a:srgbClr val="FF0000"/>
                          </a:solidFill>
                          <a:effectLst/>
                        </a:rPr>
                        <a:t>6</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solidFill>
                            <a:srgbClr val="FF0000"/>
                          </a:solidFill>
                          <a:effectLst/>
                        </a:rPr>
                        <a:t>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140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solidFill>
                            <a:srgbClr val="FF0000"/>
                          </a:solidFill>
                          <a:effectLst/>
                        </a:rPr>
                        <a:t>260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47445543"/>
                  </a:ext>
                </a:extLst>
              </a:tr>
              <a:tr h="341037">
                <a:tc>
                  <a:txBody>
                    <a:bodyPr/>
                    <a:lstStyle/>
                    <a:p>
                      <a:pPr marL="0" marR="0" algn="ctr">
                        <a:lnSpc>
                          <a:spcPct val="107000"/>
                        </a:lnSpc>
                        <a:spcBef>
                          <a:spcPts val="0"/>
                        </a:spcBef>
                        <a:spcAft>
                          <a:spcPts val="0"/>
                        </a:spcAft>
                      </a:pPr>
                      <a:r>
                        <a:rPr lang="en-US" sz="1600">
                          <a:solidFill>
                            <a:srgbClr val="FF0000"/>
                          </a:solidFill>
                          <a:effectLst/>
                        </a:rPr>
                        <a:t>7</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15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105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130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solidFill>
                            <a:srgbClr val="FF0000"/>
                          </a:solidFill>
                          <a:effectLst/>
                        </a:rPr>
                        <a:t>235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53713193"/>
                  </a:ext>
                </a:extLst>
              </a:tr>
              <a:tr h="341037">
                <a:tc>
                  <a:txBody>
                    <a:bodyPr/>
                    <a:lstStyle/>
                    <a:p>
                      <a:pPr marL="0" marR="0" algn="ctr">
                        <a:lnSpc>
                          <a:spcPct val="107000"/>
                        </a:lnSpc>
                        <a:spcBef>
                          <a:spcPts val="0"/>
                        </a:spcBef>
                        <a:spcAft>
                          <a:spcPts val="0"/>
                        </a:spcAft>
                      </a:pPr>
                      <a:r>
                        <a:rPr lang="en-US" sz="1600">
                          <a:solidFill>
                            <a:srgbClr val="FF0000"/>
                          </a:solidFill>
                          <a:effectLst/>
                        </a:rPr>
                        <a:t>8</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10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80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FF0000"/>
                          </a:solidFill>
                          <a:effectLst/>
                        </a:rPr>
                        <a:t>200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97980108"/>
                  </a:ext>
                </a:extLst>
              </a:tr>
              <a:tr h="341037">
                <a:tc>
                  <a:txBody>
                    <a:bodyPr/>
                    <a:lstStyle/>
                    <a:p>
                      <a:pPr marL="0" marR="0" algn="ctr">
                        <a:lnSpc>
                          <a:spcPct val="107000"/>
                        </a:lnSpc>
                        <a:spcBef>
                          <a:spcPts val="0"/>
                        </a:spcBef>
                        <a:spcAft>
                          <a:spcPts val="0"/>
                        </a:spcAft>
                      </a:pPr>
                      <a:r>
                        <a:rPr lang="en-US" sz="1600">
                          <a:solidFill>
                            <a:srgbClr val="FF0000"/>
                          </a:solidFill>
                          <a:effectLst/>
                        </a:rPr>
                        <a:t>9</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45</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110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FF0000"/>
                          </a:solidFill>
                          <a:effectLst/>
                        </a:rPr>
                        <a:t>155</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68396598"/>
                  </a:ext>
                </a:extLst>
              </a:tr>
            </a:tbl>
          </a:graphicData>
        </a:graphic>
      </p:graphicFrame>
    </p:spTree>
    <p:extLst>
      <p:ext uri="{BB962C8B-B14F-4D97-AF65-F5344CB8AC3E}">
        <p14:creationId xmlns:p14="http://schemas.microsoft.com/office/powerpoint/2010/main" val="380520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 Common Resource Problem</a:t>
            </a:r>
            <a:endParaRPr lang="en-US" dirty="0">
              <a:solidFill>
                <a:schemeClr val="bg1"/>
              </a:solidFill>
            </a:endParaRPr>
          </a:p>
        </p:txBody>
      </p:sp>
      <p:sp>
        <p:nvSpPr>
          <p:cNvPr id="3" name="Vertical Text Placeholder 2"/>
          <p:cNvSpPr>
            <a:spLocks noGrp="1"/>
          </p:cNvSpPr>
          <p:nvPr>
            <p:ph type="body" orient="vert" idx="1"/>
          </p:nvPr>
        </p:nvSpPr>
        <p:spPr>
          <a:xfrm>
            <a:off x="177246" y="1807592"/>
            <a:ext cx="6811383" cy="829472"/>
          </a:xfrm>
        </p:spPr>
        <p:txBody>
          <a:bodyPr vert="horz">
            <a:normAutofit/>
          </a:bodyPr>
          <a:lstStyle/>
          <a:p>
            <a:r>
              <a:rPr lang="en-US" dirty="0" smtClean="0">
                <a:solidFill>
                  <a:schemeClr val="bg1"/>
                </a:solidFill>
              </a:rPr>
              <a:t>The Case of Government Intervention</a:t>
            </a:r>
          </a:p>
          <a:p>
            <a:endParaRPr lang="en-US" sz="3200" dirty="0" smtClean="0">
              <a:solidFill>
                <a:schemeClr val="bg1"/>
              </a:solidFill>
              <a:sym typeface="Wingdings" panose="05000000000000000000" pitchFamily="2" charset="2"/>
            </a:endParaRPr>
          </a:p>
          <a:p>
            <a:pPr lvl="1"/>
            <a:endParaRPr lang="en-US" sz="2800" dirty="0" smtClean="0">
              <a:solidFill>
                <a:srgbClr val="FFFF00"/>
              </a:solidFill>
            </a:endParaRPr>
          </a:p>
        </p:txBody>
      </p:sp>
      <p:sp>
        <p:nvSpPr>
          <p:cNvPr id="9" name="TextBox 8"/>
          <p:cNvSpPr txBox="1"/>
          <p:nvPr/>
        </p:nvSpPr>
        <p:spPr>
          <a:xfrm>
            <a:off x="6988629" y="1807592"/>
            <a:ext cx="3976007" cy="4401205"/>
          </a:xfrm>
          <a:prstGeom prst="rect">
            <a:avLst/>
          </a:prstGeom>
          <a:noFill/>
        </p:spPr>
        <p:txBody>
          <a:bodyPr wrap="square" rtlCol="0">
            <a:spAutoFit/>
          </a:bodyPr>
          <a:lstStyle/>
          <a:p>
            <a:pPr lvl="0"/>
            <a:r>
              <a:rPr lang="en-US" sz="2800" dirty="0">
                <a:solidFill>
                  <a:schemeClr val="bg1"/>
                </a:solidFill>
              </a:rPr>
              <a:t>Tax ranchers $20 </a:t>
            </a:r>
            <a:r>
              <a:rPr lang="en-US" sz="2800" dirty="0" smtClean="0">
                <a:solidFill>
                  <a:schemeClr val="bg1"/>
                </a:solidFill>
              </a:rPr>
              <a:t>each</a:t>
            </a:r>
          </a:p>
          <a:p>
            <a:pPr lvl="0"/>
            <a:endParaRPr lang="en-US" sz="2800" dirty="0">
              <a:solidFill>
                <a:schemeClr val="bg1"/>
              </a:solidFill>
            </a:endParaRPr>
          </a:p>
          <a:p>
            <a:pPr lvl="0"/>
            <a:r>
              <a:rPr lang="en-US" sz="2800" dirty="0" smtClean="0">
                <a:solidFill>
                  <a:schemeClr val="bg1"/>
                </a:solidFill>
              </a:rPr>
              <a:t>Ranchers </a:t>
            </a:r>
            <a:r>
              <a:rPr lang="en-US" sz="2800" dirty="0">
                <a:solidFill>
                  <a:schemeClr val="bg1"/>
                </a:solidFill>
              </a:rPr>
              <a:t>fall to 4 </a:t>
            </a:r>
          </a:p>
          <a:p>
            <a:pPr lvl="0"/>
            <a:endParaRPr lang="en-US" sz="2800" dirty="0" smtClean="0">
              <a:solidFill>
                <a:schemeClr val="bg1"/>
              </a:solidFill>
            </a:endParaRPr>
          </a:p>
          <a:p>
            <a:pPr lvl="0"/>
            <a:r>
              <a:rPr lang="en-US" sz="2800" dirty="0" smtClean="0">
                <a:solidFill>
                  <a:schemeClr val="bg1"/>
                </a:solidFill>
              </a:rPr>
              <a:t>Tax revenue is </a:t>
            </a:r>
            <a:r>
              <a:rPr lang="en-US" sz="2800" dirty="0">
                <a:solidFill>
                  <a:schemeClr val="bg1"/>
                </a:solidFill>
              </a:rPr>
              <a:t>$</a:t>
            </a:r>
            <a:r>
              <a:rPr lang="en-US" sz="2800" dirty="0" smtClean="0">
                <a:solidFill>
                  <a:schemeClr val="bg1"/>
                </a:solidFill>
              </a:rPr>
              <a:t>80 </a:t>
            </a:r>
          </a:p>
          <a:p>
            <a:pPr lvl="0"/>
            <a:endParaRPr lang="en-US" sz="2800" dirty="0" smtClean="0">
              <a:solidFill>
                <a:schemeClr val="bg1"/>
              </a:solidFill>
            </a:endParaRPr>
          </a:p>
          <a:p>
            <a:pPr lvl="0"/>
            <a:r>
              <a:rPr lang="en-US" sz="2800" dirty="0" smtClean="0">
                <a:solidFill>
                  <a:schemeClr val="bg1"/>
                </a:solidFill>
              </a:rPr>
              <a:t>Total income rises by $80</a:t>
            </a:r>
          </a:p>
          <a:p>
            <a:pPr lvl="0"/>
            <a:endParaRPr lang="en-US" sz="2800" dirty="0">
              <a:solidFill>
                <a:schemeClr val="bg1"/>
              </a:solidFill>
            </a:endParaRPr>
          </a:p>
          <a:p>
            <a:pPr lvl="0"/>
            <a:r>
              <a:rPr lang="en-US" sz="2800" dirty="0" smtClean="0">
                <a:solidFill>
                  <a:schemeClr val="bg1"/>
                </a:solidFill>
              </a:rPr>
              <a:t>Could also regulate with fishing quotas</a:t>
            </a:r>
            <a:endParaRPr lang="en-US" sz="2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04524174"/>
              </p:ext>
            </p:extLst>
          </p:nvPr>
        </p:nvGraphicFramePr>
        <p:xfrm>
          <a:off x="313190" y="2559319"/>
          <a:ext cx="6365197" cy="3743512"/>
        </p:xfrm>
        <a:graphic>
          <a:graphicData uri="http://schemas.openxmlformats.org/drawingml/2006/table">
            <a:tbl>
              <a:tblPr firstRow="1" firstCol="1" bandRow="1" bandCol="1">
                <a:tableStyleId>{5C22544A-7EE6-4342-B048-85BDC9FD1C3A}</a:tableStyleId>
              </a:tblPr>
              <a:tblGrid>
                <a:gridCol w="491216">
                  <a:extLst>
                    <a:ext uri="{9D8B030D-6E8A-4147-A177-3AD203B41FA5}">
                      <a16:colId xmlns:a16="http://schemas.microsoft.com/office/drawing/2014/main" val="887312687"/>
                    </a:ext>
                  </a:extLst>
                </a:gridCol>
                <a:gridCol w="1607616">
                  <a:extLst>
                    <a:ext uri="{9D8B030D-6E8A-4147-A177-3AD203B41FA5}">
                      <a16:colId xmlns:a16="http://schemas.microsoft.com/office/drawing/2014/main" val="1207329345"/>
                    </a:ext>
                  </a:extLst>
                </a:gridCol>
                <a:gridCol w="1298459">
                  <a:extLst>
                    <a:ext uri="{9D8B030D-6E8A-4147-A177-3AD203B41FA5}">
                      <a16:colId xmlns:a16="http://schemas.microsoft.com/office/drawing/2014/main" val="3099889877"/>
                    </a:ext>
                  </a:extLst>
                </a:gridCol>
                <a:gridCol w="1422122">
                  <a:extLst>
                    <a:ext uri="{9D8B030D-6E8A-4147-A177-3AD203B41FA5}">
                      <a16:colId xmlns:a16="http://schemas.microsoft.com/office/drawing/2014/main" val="2212784712"/>
                    </a:ext>
                  </a:extLst>
                </a:gridCol>
                <a:gridCol w="1545784">
                  <a:extLst>
                    <a:ext uri="{9D8B030D-6E8A-4147-A177-3AD203B41FA5}">
                      <a16:colId xmlns:a16="http://schemas.microsoft.com/office/drawing/2014/main" val="21767154"/>
                    </a:ext>
                  </a:extLst>
                </a:gridCol>
              </a:tblGrid>
              <a:tr h="674179">
                <a:tc>
                  <a:txBody>
                    <a:bodyPr/>
                    <a:lstStyle/>
                    <a:p>
                      <a:pPr marL="0" marR="0" algn="ctr">
                        <a:lnSpc>
                          <a:spcPct val="107000"/>
                        </a:lnSpc>
                        <a:spcBef>
                          <a:spcPts val="0"/>
                        </a:spcBef>
                        <a:spcAft>
                          <a:spcPts val="0"/>
                        </a:spcAft>
                      </a:pPr>
                      <a:r>
                        <a:rPr lang="en-US" sz="1600">
                          <a:effectLst/>
                        </a:rPr>
                        <a:t>n</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effectLst/>
                        </a:rPr>
                        <a:t>RI = 50 – 5n</a:t>
                      </a:r>
                      <a:endParaRPr lang="en-US" sz="1100" dirty="0">
                        <a:effectLst/>
                      </a:endParaRPr>
                    </a:p>
                    <a:p>
                      <a:pPr marL="0" marR="0" algn="ctr">
                        <a:lnSpc>
                          <a:spcPct val="107000"/>
                        </a:lnSpc>
                        <a:spcBef>
                          <a:spcPts val="10"/>
                        </a:spcBef>
                        <a:spcAft>
                          <a:spcPts val="10"/>
                        </a:spcAft>
                      </a:pPr>
                      <a:r>
                        <a:rPr lang="en-US" sz="1600" dirty="0">
                          <a:effectLst/>
                        </a:rPr>
                        <a:t>(per person)</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RI * n</a:t>
                      </a:r>
                      <a:endParaRPr lang="en-US" sz="1100">
                        <a:effectLst/>
                      </a:endParaRPr>
                    </a:p>
                    <a:p>
                      <a:pPr marL="0" marR="0" algn="ctr">
                        <a:lnSpc>
                          <a:spcPct val="107000"/>
                        </a:lnSpc>
                        <a:spcBef>
                          <a:spcPts val="0"/>
                        </a:spcBef>
                        <a:spcAft>
                          <a:spcPts val="0"/>
                        </a:spcAft>
                      </a:pPr>
                      <a:r>
                        <a:rPr lang="en-US" sz="1600">
                          <a:effectLst/>
                        </a:rPr>
                        <a:t>(Total RI)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FI*(20-n)=</a:t>
                      </a:r>
                      <a:endParaRPr lang="en-US" sz="1100">
                        <a:effectLst/>
                      </a:endParaRPr>
                    </a:p>
                    <a:p>
                      <a:pPr marL="0" marR="0" algn="ctr">
                        <a:lnSpc>
                          <a:spcPct val="107000"/>
                        </a:lnSpc>
                        <a:spcBef>
                          <a:spcPts val="0"/>
                        </a:spcBef>
                        <a:spcAft>
                          <a:spcPts val="0"/>
                        </a:spcAft>
                      </a:pPr>
                      <a:r>
                        <a:rPr lang="en-US" sz="1600">
                          <a:effectLst/>
                        </a:rPr>
                        <a:t>Total FI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Total </a:t>
                      </a:r>
                      <a:endParaRPr lang="en-US" sz="1100">
                        <a:effectLst/>
                      </a:endParaRPr>
                    </a:p>
                    <a:p>
                      <a:pPr marL="0" marR="0" algn="ctr">
                        <a:lnSpc>
                          <a:spcPct val="107000"/>
                        </a:lnSpc>
                        <a:spcBef>
                          <a:spcPts val="0"/>
                        </a:spcBef>
                        <a:spcAft>
                          <a:spcPts val="800"/>
                        </a:spcAft>
                      </a:pPr>
                      <a:r>
                        <a:rPr lang="en-US" sz="1600">
                          <a:effectLst/>
                        </a:rPr>
                        <a:t>(Total RI + FI)</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61725582"/>
                  </a:ext>
                </a:extLst>
              </a:tr>
              <a:tr h="341037">
                <a:tc>
                  <a:txBody>
                    <a:bodyPr/>
                    <a:lstStyle/>
                    <a:p>
                      <a:pPr marL="0" marR="0" algn="ctr">
                        <a:lnSpc>
                          <a:spcPct val="107000"/>
                        </a:lnSpc>
                        <a:spcBef>
                          <a:spcPts val="0"/>
                        </a:spcBef>
                        <a:spcAft>
                          <a:spcPts val="0"/>
                        </a:spcAft>
                      </a:pPr>
                      <a:r>
                        <a:rPr lang="en-US" sz="1600">
                          <a:effectLst/>
                        </a:rPr>
                        <a:t>1</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45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190</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62414089"/>
                  </a:ext>
                </a:extLst>
              </a:tr>
              <a:tr h="341037">
                <a:tc>
                  <a:txBody>
                    <a:bodyPr/>
                    <a:lstStyle/>
                    <a:p>
                      <a:pPr marL="0" marR="0" algn="ctr">
                        <a:lnSpc>
                          <a:spcPct val="107000"/>
                        </a:lnSpc>
                        <a:spcBef>
                          <a:spcPts val="0"/>
                        </a:spcBef>
                        <a:spcAft>
                          <a:spcPts val="0"/>
                        </a:spcAft>
                      </a:pPr>
                      <a:r>
                        <a:rPr lang="en-US" sz="1600">
                          <a:effectLst/>
                        </a:rPr>
                        <a:t>2</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40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260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61100988"/>
                  </a:ext>
                </a:extLst>
              </a:tr>
              <a:tr h="341037">
                <a:tc>
                  <a:txBody>
                    <a:bodyPr/>
                    <a:lstStyle/>
                    <a:p>
                      <a:pPr marL="0" marR="0" algn="ctr">
                        <a:lnSpc>
                          <a:spcPct val="107000"/>
                        </a:lnSpc>
                        <a:spcBef>
                          <a:spcPts val="0"/>
                        </a:spcBef>
                        <a:spcAft>
                          <a:spcPts val="0"/>
                        </a:spcAft>
                      </a:pPr>
                      <a:r>
                        <a:rPr lang="en-US" sz="1600">
                          <a:effectLst/>
                        </a:rPr>
                        <a:t>3</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170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275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28775944"/>
                  </a:ext>
                </a:extLst>
              </a:tr>
              <a:tr h="341037">
                <a:tc>
                  <a:txBody>
                    <a:bodyPr/>
                    <a:lstStyle/>
                    <a:p>
                      <a:pPr marL="0" marR="0" algn="ctr">
                        <a:lnSpc>
                          <a:spcPct val="107000"/>
                        </a:lnSpc>
                        <a:spcBef>
                          <a:spcPts val="0"/>
                        </a:spcBef>
                        <a:spcAft>
                          <a:spcPts val="0"/>
                        </a:spcAft>
                      </a:pPr>
                      <a:r>
                        <a:rPr lang="en-US" sz="1600">
                          <a:effectLst/>
                        </a:rPr>
                        <a:t>4</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30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280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23449470"/>
                  </a:ext>
                </a:extLst>
              </a:tr>
              <a:tr h="341037">
                <a:tc>
                  <a:txBody>
                    <a:bodyPr/>
                    <a:lstStyle/>
                    <a:p>
                      <a:pPr marL="0" marR="0" algn="ctr">
                        <a:lnSpc>
                          <a:spcPct val="107000"/>
                        </a:lnSpc>
                        <a:spcBef>
                          <a:spcPts val="0"/>
                        </a:spcBef>
                        <a:spcAft>
                          <a:spcPts val="0"/>
                        </a:spcAft>
                      </a:pPr>
                      <a:r>
                        <a:rPr lang="en-US" sz="1600">
                          <a:effectLst/>
                        </a:rPr>
                        <a:t>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effectLst/>
                        </a:rPr>
                        <a:t>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150</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effectLst/>
                        </a:rPr>
                        <a:t>275</a:t>
                      </a:r>
                      <a:endParaRPr lang="en-US" sz="1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92531582"/>
                  </a:ext>
                </a:extLst>
              </a:tr>
              <a:tr h="341037">
                <a:tc>
                  <a:txBody>
                    <a:bodyPr/>
                    <a:lstStyle/>
                    <a:p>
                      <a:pPr marL="0" marR="0" algn="ctr">
                        <a:lnSpc>
                          <a:spcPct val="107000"/>
                        </a:lnSpc>
                        <a:spcBef>
                          <a:spcPts val="0"/>
                        </a:spcBef>
                        <a:spcAft>
                          <a:spcPts val="0"/>
                        </a:spcAft>
                      </a:pPr>
                      <a:r>
                        <a:rPr lang="en-US" sz="1600" dirty="0">
                          <a:solidFill>
                            <a:srgbClr val="FF0000"/>
                          </a:solidFill>
                          <a:effectLst/>
                        </a:rPr>
                        <a:t>6</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dirty="0">
                          <a:solidFill>
                            <a:srgbClr val="FF0000"/>
                          </a:solidFill>
                          <a:effectLst/>
                        </a:rPr>
                        <a:t>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140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solidFill>
                            <a:srgbClr val="FF0000"/>
                          </a:solidFill>
                          <a:effectLst/>
                        </a:rPr>
                        <a:t>260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47445543"/>
                  </a:ext>
                </a:extLst>
              </a:tr>
              <a:tr h="341037">
                <a:tc>
                  <a:txBody>
                    <a:bodyPr/>
                    <a:lstStyle/>
                    <a:p>
                      <a:pPr marL="0" marR="0" algn="ctr">
                        <a:lnSpc>
                          <a:spcPct val="107000"/>
                        </a:lnSpc>
                        <a:spcBef>
                          <a:spcPts val="0"/>
                        </a:spcBef>
                        <a:spcAft>
                          <a:spcPts val="0"/>
                        </a:spcAft>
                      </a:pPr>
                      <a:r>
                        <a:rPr lang="en-US" sz="1600">
                          <a:solidFill>
                            <a:srgbClr val="FF0000"/>
                          </a:solidFill>
                          <a:effectLst/>
                        </a:rPr>
                        <a:t>7</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15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105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130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a:solidFill>
                            <a:srgbClr val="FF0000"/>
                          </a:solidFill>
                          <a:effectLst/>
                        </a:rPr>
                        <a:t>235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53713193"/>
                  </a:ext>
                </a:extLst>
              </a:tr>
              <a:tr h="341037">
                <a:tc>
                  <a:txBody>
                    <a:bodyPr/>
                    <a:lstStyle/>
                    <a:p>
                      <a:pPr marL="0" marR="0" algn="ctr">
                        <a:lnSpc>
                          <a:spcPct val="107000"/>
                        </a:lnSpc>
                        <a:spcBef>
                          <a:spcPts val="0"/>
                        </a:spcBef>
                        <a:spcAft>
                          <a:spcPts val="0"/>
                        </a:spcAft>
                      </a:pPr>
                      <a:r>
                        <a:rPr lang="en-US" sz="1600">
                          <a:solidFill>
                            <a:srgbClr val="FF0000"/>
                          </a:solidFill>
                          <a:effectLst/>
                        </a:rPr>
                        <a:t>8</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10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80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120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FF0000"/>
                          </a:solidFill>
                          <a:effectLst/>
                        </a:rPr>
                        <a:t>200</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97980108"/>
                  </a:ext>
                </a:extLst>
              </a:tr>
              <a:tr h="341037">
                <a:tc>
                  <a:txBody>
                    <a:bodyPr/>
                    <a:lstStyle/>
                    <a:p>
                      <a:pPr marL="0" marR="0" algn="ctr">
                        <a:lnSpc>
                          <a:spcPct val="107000"/>
                        </a:lnSpc>
                        <a:spcBef>
                          <a:spcPts val="0"/>
                        </a:spcBef>
                        <a:spcAft>
                          <a:spcPts val="0"/>
                        </a:spcAft>
                      </a:pPr>
                      <a:r>
                        <a:rPr lang="en-US" sz="1600">
                          <a:solidFill>
                            <a:srgbClr val="FF0000"/>
                          </a:solidFill>
                          <a:effectLst/>
                        </a:rPr>
                        <a:t>9</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10"/>
                        </a:spcBef>
                        <a:spcAft>
                          <a:spcPts val="10"/>
                        </a:spcAft>
                      </a:pPr>
                      <a:r>
                        <a:rPr lang="en-US" sz="1600">
                          <a:solidFill>
                            <a:srgbClr val="FF0000"/>
                          </a:solidFill>
                          <a:effectLst/>
                        </a:rPr>
                        <a:t>5</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FF0000"/>
                          </a:solidFill>
                          <a:effectLst/>
                        </a:rPr>
                        <a:t>45</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FF0000"/>
                          </a:solidFill>
                          <a:effectLst/>
                        </a:rPr>
                        <a:t>110</a:t>
                      </a:r>
                      <a:endParaRPr lang="en-US" sz="110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600" dirty="0">
                          <a:solidFill>
                            <a:srgbClr val="FF0000"/>
                          </a:solidFill>
                          <a:effectLst/>
                        </a:rPr>
                        <a:t>155</a:t>
                      </a:r>
                      <a:endParaRPr lang="en-US" sz="1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68396598"/>
                  </a:ext>
                </a:extLst>
              </a:tr>
            </a:tbl>
          </a:graphicData>
        </a:graphic>
      </p:graphicFrame>
    </p:spTree>
    <p:extLst>
      <p:ext uri="{BB962C8B-B14F-4D97-AF65-F5344CB8AC3E}">
        <p14:creationId xmlns:p14="http://schemas.microsoft.com/office/powerpoint/2010/main" val="2090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Common Resource Lessons</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9521925" cy="4351338"/>
          </a:xfrm>
        </p:spPr>
        <p:txBody>
          <a:bodyPr vert="horz">
            <a:normAutofit/>
          </a:bodyPr>
          <a:lstStyle/>
          <a:p>
            <a:pPr lvl="1"/>
            <a:r>
              <a:rPr lang="en-US" sz="2800" dirty="0" smtClean="0">
                <a:solidFill>
                  <a:schemeClr val="bg1"/>
                </a:solidFill>
              </a:rPr>
              <a:t>Private profit incentives will induce over usage of the common resource and potentially cause a tragedy of the commons result  </a:t>
            </a:r>
          </a:p>
          <a:p>
            <a:pPr lvl="1"/>
            <a:r>
              <a:rPr lang="en-US" sz="2800" dirty="0" smtClean="0">
                <a:solidFill>
                  <a:schemeClr val="bg1"/>
                </a:solidFill>
              </a:rPr>
              <a:t>The tragedy is that the resource (pasture) is so much depleted that it does not sustain the herds of cattle</a:t>
            </a:r>
          </a:p>
          <a:p>
            <a:pPr lvl="1"/>
            <a:r>
              <a:rPr lang="en-US" sz="2800" dirty="0" smtClean="0">
                <a:solidFill>
                  <a:schemeClr val="bg1"/>
                </a:solidFill>
              </a:rPr>
              <a:t>Government can correct the problem with an appropriate taxation scheme</a:t>
            </a:r>
          </a:p>
          <a:p>
            <a:pPr lvl="1"/>
            <a:r>
              <a:rPr lang="en-US" sz="2800" dirty="0" smtClean="0">
                <a:solidFill>
                  <a:schemeClr val="bg1"/>
                </a:solidFill>
              </a:rPr>
              <a:t>A non-government solution is possible too with collective private action</a:t>
            </a:r>
          </a:p>
          <a:p>
            <a:pPr lvl="1"/>
            <a:endParaRPr lang="en-US" sz="2800" dirty="0" smtClean="0">
              <a:solidFill>
                <a:schemeClr val="bg1"/>
              </a:solidFill>
            </a:endParaRPr>
          </a:p>
          <a:p>
            <a:pPr marL="0" indent="0">
              <a:buNone/>
            </a:pPr>
            <a:endParaRPr lang="en-US" sz="3200" dirty="0" smtClean="0">
              <a:solidFill>
                <a:srgbClr val="FFFF00"/>
              </a:solidFill>
              <a:sym typeface="Wingdings" panose="05000000000000000000" pitchFamily="2" charset="2"/>
            </a:endParaRPr>
          </a:p>
          <a:p>
            <a:pPr lvl="1"/>
            <a:endParaRPr lang="en-US" sz="2800" dirty="0" smtClean="0">
              <a:solidFill>
                <a:srgbClr val="FFFF00"/>
              </a:solidFill>
            </a:endParaRPr>
          </a:p>
        </p:txBody>
      </p:sp>
    </p:spTree>
    <p:extLst>
      <p:ext uri="{BB962C8B-B14F-4D97-AF65-F5344CB8AC3E}">
        <p14:creationId xmlns:p14="http://schemas.microsoft.com/office/powerpoint/2010/main" val="2117461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Elinor</a:t>
            </a:r>
            <a:r>
              <a:rPr lang="en-US" dirty="0" smtClean="0">
                <a:solidFill>
                  <a:schemeClr val="bg1"/>
                </a:solidFill>
              </a:rPr>
              <a:t> </a:t>
            </a:r>
            <a:r>
              <a:rPr lang="en-US" dirty="0" err="1" smtClean="0">
                <a:solidFill>
                  <a:schemeClr val="bg1"/>
                </a:solidFill>
              </a:rPr>
              <a:t>Ostrom</a:t>
            </a:r>
            <a:r>
              <a:rPr lang="en-US" dirty="0" smtClean="0">
                <a:solidFill>
                  <a:schemeClr val="bg1"/>
                </a:solidFill>
              </a:rPr>
              <a:t> (1933 -2012)</a:t>
            </a:r>
            <a:endParaRPr lang="en-US" dirty="0">
              <a:solidFill>
                <a:schemeClr val="bg1"/>
              </a:solidFill>
            </a:endParaRPr>
          </a:p>
        </p:txBody>
      </p:sp>
      <p:sp>
        <p:nvSpPr>
          <p:cNvPr id="3" name="Vertical Text Placeholder 2"/>
          <p:cNvSpPr>
            <a:spLocks noGrp="1"/>
          </p:cNvSpPr>
          <p:nvPr>
            <p:ph type="body" orient="vert" idx="1"/>
          </p:nvPr>
        </p:nvSpPr>
        <p:spPr>
          <a:xfrm>
            <a:off x="520146" y="1889235"/>
            <a:ext cx="6199061" cy="4351338"/>
          </a:xfrm>
        </p:spPr>
        <p:txBody>
          <a:bodyPr vert="horz">
            <a:normAutofit fontScale="92500" lnSpcReduction="20000"/>
          </a:bodyPr>
          <a:lstStyle/>
          <a:p>
            <a:r>
              <a:rPr lang="en-US" sz="3000" dirty="0" smtClean="0">
                <a:solidFill>
                  <a:schemeClr val="bg1"/>
                </a:solidFill>
              </a:rPr>
              <a:t>Economics Nobel 2009 (1</a:t>
            </a:r>
            <a:r>
              <a:rPr lang="en-US" sz="3000" baseline="30000" dirty="0" smtClean="0">
                <a:solidFill>
                  <a:schemeClr val="bg1"/>
                </a:solidFill>
              </a:rPr>
              <a:t>st</a:t>
            </a:r>
            <a:r>
              <a:rPr lang="en-US" sz="3000" dirty="0" smtClean="0">
                <a:solidFill>
                  <a:schemeClr val="bg1"/>
                </a:solidFill>
              </a:rPr>
              <a:t> woman)</a:t>
            </a:r>
          </a:p>
          <a:p>
            <a:pPr lvl="0"/>
            <a:r>
              <a:rPr lang="en-US" dirty="0">
                <a:solidFill>
                  <a:schemeClr val="bg1"/>
                </a:solidFill>
              </a:rPr>
              <a:t>Her work showed many examples of how communities solved common resource problems on their own (without government)</a:t>
            </a:r>
            <a:endParaRPr lang="en-US" sz="1200" dirty="0">
              <a:solidFill>
                <a:schemeClr val="bg1"/>
              </a:solidFill>
            </a:endParaRPr>
          </a:p>
          <a:p>
            <a:pPr lvl="1"/>
            <a:r>
              <a:rPr lang="en-US" dirty="0" err="1">
                <a:solidFill>
                  <a:schemeClr val="bg1"/>
                </a:solidFill>
              </a:rPr>
              <a:t>Tobel</a:t>
            </a:r>
            <a:r>
              <a:rPr lang="en-US" dirty="0">
                <a:solidFill>
                  <a:schemeClr val="bg1"/>
                </a:solidFill>
              </a:rPr>
              <a:t>, Switzerland common alpine grazing land is shared, with rules dating to 1483</a:t>
            </a:r>
            <a:endParaRPr lang="en-US" sz="1100" dirty="0">
              <a:solidFill>
                <a:schemeClr val="bg1"/>
              </a:solidFill>
            </a:endParaRPr>
          </a:p>
          <a:p>
            <a:pPr lvl="1"/>
            <a:r>
              <a:rPr lang="en-US" dirty="0">
                <a:solidFill>
                  <a:schemeClr val="bg1"/>
                </a:solidFill>
              </a:rPr>
              <a:t>Irrigation systems in Nepal ..  etc. etc. </a:t>
            </a:r>
            <a:endParaRPr lang="en-US" dirty="0" smtClean="0">
              <a:solidFill>
                <a:schemeClr val="bg1"/>
              </a:solidFill>
            </a:endParaRPr>
          </a:p>
          <a:p>
            <a:pPr lvl="0"/>
            <a:r>
              <a:rPr lang="en-US" dirty="0">
                <a:solidFill>
                  <a:schemeClr val="bg1"/>
                </a:solidFill>
              </a:rPr>
              <a:t>Tragedy of the Commons is a Prisoner’s Dilemma problem</a:t>
            </a:r>
            <a:endParaRPr lang="en-US" sz="1200" dirty="0">
              <a:solidFill>
                <a:schemeClr val="bg1"/>
              </a:solidFill>
            </a:endParaRPr>
          </a:p>
          <a:p>
            <a:pPr lvl="1"/>
            <a:r>
              <a:rPr lang="en-US" dirty="0">
                <a:solidFill>
                  <a:schemeClr val="bg1"/>
                </a:solidFill>
              </a:rPr>
              <a:t>Solution is possible with force (government)</a:t>
            </a:r>
            <a:endParaRPr lang="en-US" sz="1100" dirty="0">
              <a:solidFill>
                <a:schemeClr val="bg1"/>
              </a:solidFill>
            </a:endParaRPr>
          </a:p>
          <a:p>
            <a:pPr lvl="1"/>
            <a:r>
              <a:rPr lang="en-US" dirty="0">
                <a:solidFill>
                  <a:schemeClr val="bg1"/>
                </a:solidFill>
              </a:rPr>
              <a:t>Solution is possible with community cooperation (</a:t>
            </a:r>
            <a:r>
              <a:rPr lang="en-US" dirty="0" err="1">
                <a:solidFill>
                  <a:schemeClr val="bg1"/>
                </a:solidFill>
              </a:rPr>
              <a:t>Ostrom</a:t>
            </a:r>
            <a:r>
              <a:rPr lang="en-US" dirty="0">
                <a:solidFill>
                  <a:schemeClr val="bg1"/>
                </a:solidFill>
              </a:rPr>
              <a:t>)</a:t>
            </a:r>
            <a:endParaRPr lang="en-US" sz="1100" dirty="0">
              <a:solidFill>
                <a:schemeClr val="bg1"/>
              </a:solidFill>
            </a:endParaRPr>
          </a:p>
          <a:p>
            <a:endParaRPr lang="en-US" sz="3200" dirty="0" smtClean="0">
              <a:solidFill>
                <a:schemeClr val="bg1"/>
              </a:solidFill>
            </a:endParaRPr>
          </a:p>
          <a:p>
            <a:pPr lvl="1"/>
            <a:endParaRPr lang="en-US" sz="2800" dirty="0" smtClean="0">
              <a:solidFill>
                <a:schemeClr val="bg1"/>
              </a:solidFill>
            </a:endParaRPr>
          </a:p>
          <a:p>
            <a:pPr marL="0" indent="0">
              <a:buNone/>
            </a:pPr>
            <a:endParaRPr lang="en-US" sz="3200" dirty="0" smtClean="0">
              <a:solidFill>
                <a:srgbClr val="FFFF00"/>
              </a:solidFill>
              <a:sym typeface="Wingdings" panose="05000000000000000000" pitchFamily="2" charset="2"/>
            </a:endParaRPr>
          </a:p>
          <a:p>
            <a:pPr lvl="1"/>
            <a:endParaRPr lang="en-US" sz="2800" dirty="0" smtClean="0">
              <a:solidFill>
                <a:srgbClr val="FFFF00"/>
              </a:solidFill>
            </a:endParaRPr>
          </a:p>
        </p:txBody>
      </p:sp>
      <p:pic>
        <p:nvPicPr>
          <p:cNvPr id="4" name="Picture 3"/>
          <p:cNvPicPr>
            <a:picLocks noChangeAspect="1"/>
          </p:cNvPicPr>
          <p:nvPr/>
        </p:nvPicPr>
        <p:blipFill>
          <a:blip r:embed="rId2"/>
          <a:stretch>
            <a:fillRect/>
          </a:stretch>
        </p:blipFill>
        <p:spPr>
          <a:xfrm>
            <a:off x="7484308" y="1192339"/>
            <a:ext cx="3431341" cy="4653050"/>
          </a:xfrm>
          <a:prstGeom prst="rect">
            <a:avLst/>
          </a:prstGeom>
        </p:spPr>
      </p:pic>
    </p:spTree>
    <p:extLst>
      <p:ext uri="{BB962C8B-B14F-4D97-AF65-F5344CB8AC3E}">
        <p14:creationId xmlns:p14="http://schemas.microsoft.com/office/powerpoint/2010/main" val="2203095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51221</TotalTime>
  <Words>809</Words>
  <Application>Microsoft Office PowerPoint</Application>
  <PresentationFormat>Widescreen</PresentationFormat>
  <Paragraphs>263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DengXian</vt:lpstr>
      <vt:lpstr>Arial</vt:lpstr>
      <vt:lpstr>Calibri</vt:lpstr>
      <vt:lpstr>Calibri Light</vt:lpstr>
      <vt:lpstr>Times New Roman</vt:lpstr>
      <vt:lpstr>Wingdings</vt:lpstr>
      <vt:lpstr>Office Theme</vt:lpstr>
      <vt:lpstr>Common Resources</vt:lpstr>
      <vt:lpstr>Common Resources</vt:lpstr>
      <vt:lpstr>A Common Resource Problem</vt:lpstr>
      <vt:lpstr>A Common Resource Problem</vt:lpstr>
      <vt:lpstr>A Common Resource Problem</vt:lpstr>
      <vt:lpstr>A Common Resource Problem</vt:lpstr>
      <vt:lpstr>A Common Resource Problem</vt:lpstr>
      <vt:lpstr>Common Resource Lessons</vt:lpstr>
      <vt:lpstr>Elinor Ostrom (1933 -2012)</vt:lpstr>
      <vt:lpstr>Collective Private Action</vt:lpstr>
      <vt:lpstr>Problems with Government</vt:lpstr>
      <vt:lpstr>PowerPoint Presentation</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Imperfections</dc:title>
  <dc:creator>Steven Suranovic</dc:creator>
  <cp:lastModifiedBy>Steven Suranovic</cp:lastModifiedBy>
  <cp:revision>227</cp:revision>
  <dcterms:created xsi:type="dcterms:W3CDTF">2020-04-13T23:36:54Z</dcterms:created>
  <dcterms:modified xsi:type="dcterms:W3CDTF">2020-12-24T16:25:05Z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