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  <p:sldId id="265" r:id="rId7"/>
    <p:sldId id="266" r:id="rId8"/>
    <p:sldId id="295" r:id="rId9"/>
    <p:sldId id="294" r:id="rId10"/>
    <p:sldId id="267" r:id="rId11"/>
    <p:sldId id="268" r:id="rId12"/>
    <p:sldId id="293" r:id="rId13"/>
    <p:sldId id="269" r:id="rId14"/>
    <p:sldId id="270" r:id="rId15"/>
    <p:sldId id="271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85" r:id="rId27"/>
    <p:sldId id="289" r:id="rId28"/>
    <p:sldId id="288" r:id="rId29"/>
    <p:sldId id="296" r:id="rId30"/>
    <p:sldId id="287" r:id="rId31"/>
    <p:sldId id="290" r:id="rId32"/>
    <p:sldId id="291" r:id="rId33"/>
    <p:sldId id="292" r:id="rId34"/>
    <p:sldId id="284" r:id="rId35"/>
    <p:sldId id="2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4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5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2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4553-3098-4792-996D-309A9F574982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7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ntalfloss.com/article/65162/18-sounds-you-probably-didnt-realize-were-trademarked" TargetMode="External"/><Relationship Id="rId2" Type="http://schemas.openxmlformats.org/officeDocument/2006/relationships/hyperlink" Target="https://www.digitalconnectmag.com/wp-content/uploads/2016/08/Five-Valuable-Interesting-And-Bizarre-Uses-Of-Trade-Marks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pot.tv/ad/ICm8/trivago-buffe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280&amp;bih=574&amp;tbm=shop&amp;ei=_Tu2XazWBYie5gLbs4rIAg&amp;q=watch+prices&amp;oq=watch+prices&amp;gs_l=psy-ab-sh.3..0i10k1l7j0j0i10k1l2.8488.10466.0.11241.12.12.0.0.0.0.106.786.11j1.12.0....0...1c.1.64.psy-ab-sh..0.2.122....0.YLi5sRvU_X0" TargetMode="External"/><Relationship Id="rId2" Type="http://schemas.openxmlformats.org/officeDocument/2006/relationships/hyperlink" Target="https://www.google.com/search?q=styles+of+brooms&amp;source=lnms&amp;tbm=isch&amp;sa=X&amp;ved=0ahUKEwihnIPb073lAhWnnuAKHeI3By4Q_AUIEigB&amp;biw=1280&amp;bih=574&amp;dpr=1.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72309" y="1945458"/>
            <a:ext cx="10174066" cy="11585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Ethics of Market Competition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366896" y="4296437"/>
            <a:ext cx="6645666" cy="15403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Steven Suranovic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George Washington University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PROCESS INNOVATION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Reduce Production costs with ….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New </a:t>
            </a:r>
            <a:r>
              <a:rPr lang="en-US" sz="3200" b="1" dirty="0">
                <a:solidFill>
                  <a:schemeClr val="bg1"/>
                </a:solidFill>
              </a:rPr>
              <a:t>machinery/equipment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 New inventory procedures </a:t>
            </a:r>
            <a:r>
              <a:rPr lang="en-US" sz="3200" b="1" dirty="0" smtClean="0">
                <a:solidFill>
                  <a:schemeClr val="bg1"/>
                </a:solidFill>
              </a:rPr>
              <a:t>(e.g. just-in-time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Release </a:t>
            </a:r>
            <a:r>
              <a:rPr lang="en-US" sz="3200" b="1" dirty="0">
                <a:solidFill>
                  <a:schemeClr val="bg1"/>
                </a:solidFill>
              </a:rPr>
              <a:t>unproductive workforce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 If possible,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Keep innovations secret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Patent new inventions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1129" y="3866122"/>
            <a:ext cx="3482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Acceptable practice because it lowers prices for consumers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6271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ESTABLISH</a:t>
            </a:r>
            <a:r>
              <a:rPr lang="en-US" dirty="0">
                <a:solidFill>
                  <a:srgbClr val="92D050"/>
                </a:solidFill>
              </a:rPr>
              <a:t/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INTELLECTUAL PROPERTY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8033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Create a Brand and Trademark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 Logos  </a:t>
            </a:r>
            <a:r>
              <a:rPr lang="en-US" sz="2800" b="1" u="sng" dirty="0">
                <a:solidFill>
                  <a:schemeClr val="bg1"/>
                </a:solidFill>
                <a:hlinkClick r:id="rId2"/>
              </a:rPr>
              <a:t>https://www.digitalconnectmag.com/wp-content/uploads/2016/08/Five-Valuable-Interesting-And-Bizarre-Uses-Of-Trade-Marks.jpg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Sound </a:t>
            </a:r>
            <a:r>
              <a:rPr lang="en-US" sz="3000" b="1" dirty="0">
                <a:solidFill>
                  <a:schemeClr val="bg1"/>
                </a:solidFill>
              </a:rPr>
              <a:t>Trademarks: </a:t>
            </a:r>
            <a:r>
              <a:rPr lang="en-US" sz="3000" b="1" u="sng" dirty="0">
                <a:solidFill>
                  <a:schemeClr val="bg1"/>
                </a:solidFill>
                <a:hlinkClick r:id="rId3"/>
              </a:rPr>
              <a:t>http://mentalfloss.com/article/65162/18-sounds-you-probably-didnt-realize-were-trademarked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875" y="4810539"/>
            <a:ext cx="5017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Acceptable practice because it provides more perfect info for consumers.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" y="-9004"/>
            <a:ext cx="11346511" cy="68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6271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ESTABLISH</a:t>
            </a:r>
            <a:r>
              <a:rPr lang="en-US" dirty="0">
                <a:solidFill>
                  <a:srgbClr val="92D050"/>
                </a:solidFill>
              </a:rPr>
              <a:t/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INTELLECTUAL </a:t>
            </a:r>
            <a:r>
              <a:rPr lang="en-US" b="1" dirty="0">
                <a:solidFill>
                  <a:srgbClr val="FF0000"/>
                </a:solidFill>
              </a:rPr>
              <a:t>PROPERTY </a:t>
            </a:r>
            <a:r>
              <a:rPr lang="en-US" b="1" dirty="0" smtClean="0">
                <a:solidFill>
                  <a:srgbClr val="FF0000"/>
                </a:solidFill>
              </a:rPr>
              <a:t>RIGHTS (IPR)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Patents 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20 </a:t>
            </a:r>
            <a:r>
              <a:rPr lang="en-US" sz="2800" b="1" dirty="0">
                <a:solidFill>
                  <a:schemeClr val="bg1"/>
                </a:solidFill>
              </a:rPr>
              <a:t>year monopoly right (keeps prices high)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Higher profit </a:t>
            </a:r>
            <a:r>
              <a:rPr lang="en-US" sz="2800" b="1" dirty="0" smtClean="0">
                <a:solidFill>
                  <a:schemeClr val="bg1"/>
                </a:solidFill>
              </a:rPr>
              <a:t>intended to spur innovation</a:t>
            </a: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Affects </a:t>
            </a:r>
            <a:r>
              <a:rPr lang="en-US" sz="2800" b="1" dirty="0">
                <a:solidFill>
                  <a:schemeClr val="bg1"/>
                </a:solidFill>
              </a:rPr>
              <a:t>product diffusion </a:t>
            </a:r>
            <a:endParaRPr lang="en-US" sz="2800" dirty="0">
              <a:solidFill>
                <a:schemeClr val="bg1"/>
              </a:solidFill>
            </a:endParaRPr>
          </a:p>
          <a:p>
            <a:pPr lvl="2"/>
            <a:r>
              <a:rPr lang="en-US" sz="2400" b="1" dirty="0" smtClean="0">
                <a:solidFill>
                  <a:schemeClr val="bg1"/>
                </a:solidFill>
              </a:rPr>
              <a:t>Note Radio </a:t>
            </a:r>
            <a:r>
              <a:rPr lang="en-US" sz="2400" b="1" dirty="0">
                <a:solidFill>
                  <a:schemeClr val="bg1"/>
                </a:solidFill>
              </a:rPr>
              <a:t>vs Telephone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r>
              <a:rPr lang="en-US" sz="2400" b="1" dirty="0" smtClean="0">
                <a:solidFill>
                  <a:schemeClr val="bg1"/>
                </a:solidFill>
              </a:rPr>
              <a:t>Could also slow innovation though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Copyrights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Books ; Music ; Movies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 70 years after authors death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9156" y="3331597"/>
            <a:ext cx="4301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Positive: Weak IPR protections may spur innovation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Negative: Strong IPR protections may inhibit innovation and create excessive economic rents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22" y="269207"/>
            <a:ext cx="9637729" cy="61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6271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ADVERTISE YOUR </a:t>
            </a:r>
            <a:r>
              <a:rPr lang="en-US" b="1" dirty="0" smtClean="0">
                <a:solidFill>
                  <a:srgbClr val="FF0000"/>
                </a:solidFill>
              </a:rPr>
              <a:t>BRAND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>
                <a:solidFill>
                  <a:srgbClr val="92D050"/>
                </a:solidFill>
              </a:rPr>
              <a:t>Pros</a:t>
            </a:r>
            <a:endParaRPr lang="en-US" sz="4000" dirty="0">
              <a:solidFill>
                <a:srgbClr val="92D050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Gives consumers product information 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 Enables reputations to develop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4000" b="1" dirty="0">
                <a:solidFill>
                  <a:srgbClr val="FF0000"/>
                </a:solidFill>
              </a:rPr>
              <a:t>Cons</a:t>
            </a:r>
            <a:endParaRPr lang="en-US" sz="4000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Induces people to buy what they don’t want or need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may involve </a:t>
            </a:r>
            <a:r>
              <a:rPr lang="en-US" sz="3200" b="1" dirty="0">
                <a:solidFill>
                  <a:schemeClr val="bg1"/>
                </a:solidFill>
                <a:sym typeface="Wingdings" panose="05000000000000000000" pitchFamily="2" charset="2"/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</a:rPr>
              <a:t>eception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b="1" dirty="0" err="1" smtClean="0">
                <a:solidFill>
                  <a:schemeClr val="bg1"/>
                </a:solidFill>
                <a:hlinkClick r:id="rId2"/>
              </a:rPr>
              <a:t>Trivago</a:t>
            </a:r>
            <a:r>
              <a:rPr lang="en-US" sz="3200" b="1" dirty="0" smtClean="0">
                <a:solidFill>
                  <a:schemeClr val="bg1"/>
                </a:solidFill>
                <a:hlinkClick r:id="rId2"/>
              </a:rPr>
              <a:t> commercial </a:t>
            </a:r>
            <a:r>
              <a:rPr lang="en-US" sz="3200" b="1" dirty="0" smtClean="0">
                <a:solidFill>
                  <a:schemeClr val="bg1"/>
                </a:solidFill>
              </a:rPr>
              <a:t>– Anything deceptive here?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49" y="299269"/>
            <a:ext cx="9272678" cy="63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63" y="326548"/>
            <a:ext cx="9470964" cy="61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1044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21" y="270931"/>
            <a:ext cx="10173479" cy="62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7894834" cy="113490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Market Structures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52236" y="1726825"/>
            <a:ext cx="8324636" cy="4334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42" y="1339956"/>
            <a:ext cx="7895979" cy="53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33" y="578976"/>
            <a:ext cx="10412087" cy="56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91" y="422059"/>
            <a:ext cx="10025274" cy="61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10" y="325229"/>
            <a:ext cx="9709735" cy="62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37" y="272720"/>
            <a:ext cx="10139499" cy="6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83" y="1028731"/>
            <a:ext cx="8742297" cy="4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19" y="369388"/>
            <a:ext cx="10445072" cy="61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00" y="385586"/>
            <a:ext cx="10049563" cy="61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74" y="307701"/>
            <a:ext cx="9843572" cy="62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35" y="392149"/>
            <a:ext cx="9147375" cy="60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35" y="1197363"/>
            <a:ext cx="9321283" cy="47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346536"/>
              </p:ext>
            </p:extLst>
          </p:nvPr>
        </p:nvGraphicFramePr>
        <p:xfrm>
          <a:off x="854103" y="943029"/>
          <a:ext cx="10515600" cy="544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565">
                  <a:extLst>
                    <a:ext uri="{9D8B030D-6E8A-4147-A177-3AD203B41FA5}">
                      <a16:colId xmlns:a16="http://schemas.microsoft.com/office/drawing/2014/main" val="972928037"/>
                    </a:ext>
                  </a:extLst>
                </a:gridCol>
                <a:gridCol w="3641035">
                  <a:extLst>
                    <a:ext uri="{9D8B030D-6E8A-4147-A177-3AD203B41FA5}">
                      <a16:colId xmlns:a16="http://schemas.microsoft.com/office/drawing/2014/main" val="162112897"/>
                    </a:ext>
                  </a:extLst>
                </a:gridCol>
              </a:tblGrid>
              <a:tr h="10642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WELFARE EFFECTS OF RISING SUPPLY COMPETITION</a:t>
                      </a:r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(i.e., more firms)</a:t>
                      </a:r>
                      <a:endParaRPr lang="en-US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584115"/>
                  </a:ext>
                </a:extLst>
              </a:tr>
              <a:tr h="1064281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INCUMBENT FIRM PROFIT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↓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659232"/>
                  </a:ext>
                </a:extLst>
              </a:tr>
              <a:tr h="1064281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ENTRANT FIRM PROFIT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↑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8752433"/>
                  </a:ext>
                </a:extLst>
              </a:tr>
              <a:tr h="1064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CONSUMER SURPLUS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1517695"/>
                  </a:ext>
                </a:extLst>
              </a:tr>
              <a:tr h="1064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MARKET WELFARE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932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4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89" y="437963"/>
            <a:ext cx="9864178" cy="60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31" y="339158"/>
            <a:ext cx="10144322" cy="62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78" y="360372"/>
            <a:ext cx="8977409" cy="61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95" y="347833"/>
            <a:ext cx="9043847" cy="61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8185" y="324029"/>
            <a:ext cx="8922249" cy="113490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Friedman on Shareholder Value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26825"/>
            <a:ext cx="10515600" cy="4450137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“there </a:t>
            </a:r>
            <a:r>
              <a:rPr lang="en-US" sz="3600" dirty="0">
                <a:solidFill>
                  <a:schemeClr val="bg1"/>
                </a:solidFill>
              </a:rPr>
              <a:t>is one and only one social responsibility of business—to use its resources and engage in activities designed to increase its </a:t>
            </a:r>
            <a:r>
              <a:rPr lang="en-US" sz="3600" dirty="0" smtClean="0">
                <a:solidFill>
                  <a:schemeClr val="bg1"/>
                </a:solidFill>
              </a:rPr>
              <a:t>profits …” 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“  </a:t>
            </a:r>
            <a:r>
              <a:rPr lang="en-US" sz="3600" dirty="0">
                <a:solidFill>
                  <a:schemeClr val="bg1"/>
                </a:solidFill>
              </a:rPr>
              <a:t>… so long as it stays within the rules of the game, which is to say, </a:t>
            </a:r>
            <a:r>
              <a:rPr lang="en-US" sz="3600" b="1" dirty="0">
                <a:solidFill>
                  <a:schemeClr val="bg1"/>
                </a:solidFill>
              </a:rPr>
              <a:t>engages in open and free competition without </a:t>
            </a:r>
            <a:r>
              <a:rPr lang="en-US" sz="3600" b="1" dirty="0" smtClean="0">
                <a:solidFill>
                  <a:schemeClr val="bg1"/>
                </a:solidFill>
              </a:rPr>
              <a:t>deception or </a:t>
            </a:r>
            <a:r>
              <a:rPr lang="en-US" sz="3600" b="1" dirty="0">
                <a:solidFill>
                  <a:schemeClr val="bg1"/>
                </a:solidFill>
              </a:rPr>
              <a:t>fraud</a:t>
            </a:r>
            <a:r>
              <a:rPr lang="en-US" sz="3600" dirty="0" smtClean="0">
                <a:solidFill>
                  <a:schemeClr val="bg1"/>
                </a:solidFill>
              </a:rPr>
              <a:t>.”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52236" y="1758630"/>
            <a:ext cx="8324636" cy="4334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Government and Competition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Government can be used to promote open competition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Laws against theft, deception, violence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Antitrust laws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Government can be used to restrict competition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Licensing, allowances on exclusivity and non-compete clauses, Intellectual property, many forms of regulations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does government actually do?   BOTH!!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Government both protects consumers and market welfare, and governments injure consumers and </a:t>
            </a:r>
            <a:r>
              <a:rPr lang="en-US" smtClean="0">
                <a:solidFill>
                  <a:schemeClr val="bg1"/>
                </a:solidFill>
              </a:rPr>
              <a:t>market welfare.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365125"/>
            <a:ext cx="11510682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WELFARE EFFECTS OF COMPETITION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.k.a. Monopolizing or gaining monopoly power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Price will tend to rise; output will fall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Economic Efficiency is reduced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Firms may not produce at minimum cost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Consumers cannot buy as much due to higher prices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Firms make extra “rents” (or profit) while harming others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FREEDOM to enter the market and compete is reduced</a:t>
            </a:r>
          </a:p>
        </p:txBody>
      </p:sp>
    </p:spTree>
    <p:extLst>
      <p:ext uri="{BB962C8B-B14F-4D97-AF65-F5344CB8AC3E}">
        <p14:creationId xmlns:p14="http://schemas.microsoft.com/office/powerpoint/2010/main" val="9112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409380"/>
              </p:ext>
            </p:extLst>
          </p:nvPr>
        </p:nvGraphicFramePr>
        <p:xfrm>
          <a:off x="854103" y="943029"/>
          <a:ext cx="10515600" cy="425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565">
                  <a:extLst>
                    <a:ext uri="{9D8B030D-6E8A-4147-A177-3AD203B41FA5}">
                      <a16:colId xmlns:a16="http://schemas.microsoft.com/office/drawing/2014/main" val="972928037"/>
                    </a:ext>
                  </a:extLst>
                </a:gridCol>
                <a:gridCol w="3641035">
                  <a:extLst>
                    <a:ext uri="{9D8B030D-6E8A-4147-A177-3AD203B41FA5}">
                      <a16:colId xmlns:a16="http://schemas.microsoft.com/office/drawing/2014/main" val="162112897"/>
                    </a:ext>
                  </a:extLst>
                </a:gridCol>
              </a:tblGrid>
              <a:tr h="10642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WELFARE EFFECTS OF COMPETITION RESTRICTIONS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584115"/>
                  </a:ext>
                </a:extLst>
              </a:tr>
              <a:tr h="1064281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INCUMBENT FIRM PROFIT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0659232"/>
                  </a:ext>
                </a:extLst>
              </a:tr>
              <a:tr h="1064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CONSUMER SURPLUS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↓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1517695"/>
                  </a:ext>
                </a:extLst>
              </a:tr>
              <a:tr h="10642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MARKET WELFARE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↓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932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1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FIRM REACTIONS TO COMPETITION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25" y="1456929"/>
            <a:ext cx="9084032" cy="51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PRODUCT DIFFERENTIATION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Distinguish </a:t>
            </a:r>
            <a:r>
              <a:rPr lang="en-US" sz="3200" b="1" dirty="0" smtClean="0">
                <a:solidFill>
                  <a:schemeClr val="bg1"/>
                </a:solidFill>
              </a:rPr>
              <a:t>the good characteristics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unique color, design, function, shape, materials, etc. (</a:t>
            </a:r>
            <a:r>
              <a:rPr lang="en-US" sz="2800" b="1" dirty="0" err="1">
                <a:solidFill>
                  <a:schemeClr val="bg1"/>
                </a:solidFill>
              </a:rPr>
              <a:t>eg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u="sng" dirty="0">
                <a:solidFill>
                  <a:schemeClr val="bg1"/>
                </a:solidFill>
                <a:hlinkClick r:id="rId2"/>
              </a:rPr>
              <a:t>styles of brooms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Distinguish the Quality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Longer-lasting, more resilient, etc.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 simpler, less reliable, etc.  (</a:t>
            </a:r>
            <a:r>
              <a:rPr lang="en-US" sz="2800" b="1" u="sng" dirty="0">
                <a:solidFill>
                  <a:schemeClr val="bg1"/>
                </a:solidFill>
                <a:hlinkClick r:id="rId3"/>
              </a:rPr>
              <a:t>watches</a:t>
            </a:r>
            <a:r>
              <a:rPr lang="en-US" sz="2800" b="1" dirty="0">
                <a:solidFill>
                  <a:schemeClr val="bg1"/>
                </a:solidFill>
              </a:rPr>
              <a:t>)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Enhance Service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Warranties, help lines, delivery options, repairs, etc.  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45502" y="2965837"/>
            <a:ext cx="3697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Acceptable practice because it expands varieties and quality which improves consumer welfare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5" y="875178"/>
            <a:ext cx="11706665" cy="49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3" y="1024784"/>
            <a:ext cx="11815423" cy="52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41233</TotalTime>
  <Words>503</Words>
  <Application>Microsoft Office PowerPoint</Application>
  <PresentationFormat>Widescreen</PresentationFormat>
  <Paragraphs>88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DengXian</vt:lpstr>
      <vt:lpstr>Arial</vt:lpstr>
      <vt:lpstr>Calibri</vt:lpstr>
      <vt:lpstr>Calibri Light</vt:lpstr>
      <vt:lpstr>Times New Roman</vt:lpstr>
      <vt:lpstr>Wingdings</vt:lpstr>
      <vt:lpstr>Office Theme</vt:lpstr>
      <vt:lpstr>Ethics of Market Competition</vt:lpstr>
      <vt:lpstr>Market Structures</vt:lpstr>
      <vt:lpstr>PowerPoint Presentation</vt:lpstr>
      <vt:lpstr>WELFARE EFFECTS OF COMPETITION RESTRICTIONS</vt:lpstr>
      <vt:lpstr>PowerPoint Presentation</vt:lpstr>
      <vt:lpstr>FIRM REACTIONS TO COMPETITION</vt:lpstr>
      <vt:lpstr>PRODUCT DIFFERENTIATION</vt:lpstr>
      <vt:lpstr>PowerPoint Presentation</vt:lpstr>
      <vt:lpstr>PowerPoint Presentation</vt:lpstr>
      <vt:lpstr>PROCESS INNOVATION</vt:lpstr>
      <vt:lpstr>ESTABLISH INTELLECTUAL PROPERTY RIGHTS</vt:lpstr>
      <vt:lpstr>PowerPoint Presentation</vt:lpstr>
      <vt:lpstr>ESTABLISH INTELLECTUAL PROPERTY RIGHTS (IPR)</vt:lpstr>
      <vt:lpstr>PowerPoint Presentation</vt:lpstr>
      <vt:lpstr>ADVERTISE YOUR BRAND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Friedman on Shareholder Value</vt:lpstr>
      <vt:lpstr>Government and Competition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Imperfections</dc:title>
  <dc:creator>Steven Suranovic</dc:creator>
  <cp:lastModifiedBy>Steven Suranovic</cp:lastModifiedBy>
  <cp:revision>214</cp:revision>
  <dcterms:created xsi:type="dcterms:W3CDTF">2020-04-13T23:36:54Z</dcterms:created>
  <dcterms:modified xsi:type="dcterms:W3CDTF">2020-12-24T15:52:02Z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