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8" r:id="rId3"/>
    <p:sldId id="303" r:id="rId4"/>
    <p:sldId id="304" r:id="rId5"/>
    <p:sldId id="299" r:id="rId6"/>
    <p:sldId id="300" r:id="rId7"/>
    <p:sldId id="301" r:id="rId8"/>
    <p:sldId id="302" r:id="rId9"/>
    <p:sldId id="276" r:id="rId10"/>
    <p:sldId id="278" r:id="rId11"/>
    <p:sldId id="277" r:id="rId12"/>
    <p:sldId id="279" r:id="rId13"/>
    <p:sldId id="281" r:id="rId14"/>
    <p:sldId id="280" r:id="rId15"/>
    <p:sldId id="282" r:id="rId16"/>
    <p:sldId id="283" r:id="rId17"/>
    <p:sldId id="286" r:id="rId18"/>
    <p:sldId id="287" r:id="rId19"/>
    <p:sldId id="284" r:id="rId20"/>
    <p:sldId id="28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5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0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2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64553-3098-4792-996D-309A9F574982}" type="datetimeFigureOut">
              <a:rPr lang="en-US" smtClean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484D-9F53-4475-9082-B381CE790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7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8983" y="1727407"/>
            <a:ext cx="10789920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Supply and Demand Shifts 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+ Market </a:t>
            </a:r>
            <a:r>
              <a:rPr lang="en-US" sz="4400" b="1" dirty="0" smtClean="0">
                <a:solidFill>
                  <a:srgbClr val="FFFF00"/>
                </a:solidFill>
              </a:rPr>
              <a:t>Supply Tools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113182" y="2943190"/>
            <a:ext cx="10201523" cy="124714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Steven Suranovic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George Washington University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6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initial (P,Q) is a long-run equilibrium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firm profits = 0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Draw LR supply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Next, suppose the price of a complement good rises,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PC↑ lowers </a:t>
            </a:r>
            <a:r>
              <a:rPr lang="en-US" sz="3000" dirty="0">
                <a:solidFill>
                  <a:srgbClr val="FFFF00"/>
                </a:solidFill>
              </a:rPr>
              <a:t>demand, D shifts </a:t>
            </a:r>
            <a:r>
              <a:rPr lang="en-US" sz="3000" dirty="0" smtClean="0">
                <a:solidFill>
                  <a:srgbClr val="FFFF00"/>
                </a:solidFill>
              </a:rPr>
              <a:t>left  </a:t>
            </a:r>
            <a:r>
              <a:rPr lang="en-US" sz="3000" dirty="0">
                <a:solidFill>
                  <a:srgbClr val="FFFF00"/>
                </a:solidFill>
              </a:rPr>
              <a:t>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SR, P↓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Losses  exit of firms   SR supply shift left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price </a:t>
            </a:r>
            <a:r>
              <a:rPr lang="en-US" sz="3000" dirty="0" smtClean="0">
                <a:solidFill>
                  <a:srgbClr val="FFFF00"/>
                </a:solidFill>
              </a:rPr>
              <a:t>stays the same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quantity </a:t>
            </a:r>
            <a:r>
              <a:rPr lang="en-US" sz="3000" dirty="0" smtClean="0">
                <a:solidFill>
                  <a:srgbClr val="FFFF00"/>
                </a:solidFill>
              </a:rPr>
              <a:t>falls  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73642"/>
            <a:ext cx="5860971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Same problem using only the LR supply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S</a:t>
            </a:r>
            <a:r>
              <a:rPr lang="en-US" sz="3000" dirty="0" smtClean="0">
                <a:solidFill>
                  <a:srgbClr val="FFFF00"/>
                </a:solidFill>
              </a:rPr>
              <a:t>uppose the price of a complement good rises,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PC↑ lowers </a:t>
            </a:r>
            <a:r>
              <a:rPr lang="en-US" sz="3000" dirty="0">
                <a:solidFill>
                  <a:srgbClr val="FFFF00"/>
                </a:solidFill>
              </a:rPr>
              <a:t>demand, D shifts </a:t>
            </a:r>
            <a:r>
              <a:rPr lang="en-US" sz="3000" dirty="0" smtClean="0">
                <a:solidFill>
                  <a:srgbClr val="FFFF00"/>
                </a:solidFill>
              </a:rPr>
              <a:t>left  </a:t>
            </a:r>
            <a:r>
              <a:rPr lang="en-US" sz="3000" dirty="0">
                <a:solidFill>
                  <a:srgbClr val="FFFF00"/>
                </a:solidFill>
              </a:rPr>
              <a:t>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price </a:t>
            </a:r>
            <a:r>
              <a:rPr lang="en-US" sz="3000" dirty="0" smtClean="0">
                <a:solidFill>
                  <a:srgbClr val="FFFF00"/>
                </a:solidFill>
              </a:rPr>
              <a:t>stays the same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quantity </a:t>
            </a:r>
            <a:r>
              <a:rPr lang="en-US" sz="3000" dirty="0" smtClean="0">
                <a:solidFill>
                  <a:srgbClr val="FFFF00"/>
                </a:solidFill>
              </a:rPr>
              <a:t>falls  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82" y="1469737"/>
            <a:ext cx="5466548" cy="46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there is an increase in consumer demand due to an effective advertising campaign,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D </a:t>
            </a:r>
            <a:r>
              <a:rPr lang="en-US" sz="3000" dirty="0">
                <a:solidFill>
                  <a:srgbClr val="FFFF00"/>
                </a:solidFill>
              </a:rPr>
              <a:t>shifts </a:t>
            </a:r>
            <a:r>
              <a:rPr lang="en-US" sz="3000" dirty="0" smtClean="0">
                <a:solidFill>
                  <a:srgbClr val="FFFF00"/>
                </a:solidFill>
              </a:rPr>
              <a:t>right  </a:t>
            </a:r>
            <a:r>
              <a:rPr lang="en-US" sz="3000" dirty="0">
                <a:solidFill>
                  <a:srgbClr val="FFFF00"/>
                </a:solidFill>
              </a:rPr>
              <a:t>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price </a:t>
            </a:r>
            <a:r>
              <a:rPr lang="en-US" sz="3000" dirty="0" smtClean="0">
                <a:solidFill>
                  <a:srgbClr val="FFFF00"/>
                </a:solidFill>
              </a:rPr>
              <a:t>stays the same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quantity </a:t>
            </a:r>
            <a:r>
              <a:rPr lang="en-US" sz="3000" dirty="0" smtClean="0">
                <a:solidFill>
                  <a:srgbClr val="FFFF00"/>
                </a:solidFill>
              </a:rPr>
              <a:t>rises  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The entire LR adjustment process with entry is contained in the horizontal S</a:t>
            </a:r>
            <a:r>
              <a:rPr lang="en-US" sz="3000" baseline="-25000" dirty="0" smtClean="0">
                <a:solidFill>
                  <a:srgbClr val="FFFF00"/>
                </a:solidFill>
              </a:rPr>
              <a:t>LR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82" y="1469737"/>
            <a:ext cx="5466548" cy="46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11131826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there is a decrease in input prices (IP);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For example, fertilizer prices fall for an agricultural firm,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IP↓ causes the AC and MC curves to shift down for the rep. firm.  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Show adjustment process next …..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87" y="7951"/>
            <a:ext cx="9201353" cy="6877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4845" y="4055165"/>
            <a:ext cx="9112195" cy="2703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87" y="7951"/>
            <a:ext cx="9201353" cy="6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Again, suppose </a:t>
            </a:r>
            <a:r>
              <a:rPr lang="en-US" sz="3000" dirty="0">
                <a:solidFill>
                  <a:srgbClr val="FFFF00"/>
                </a:solidFill>
              </a:rPr>
              <a:t>there is a decrease in input prices (IP</a:t>
            </a:r>
            <a:r>
              <a:rPr lang="en-US" sz="3000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S</a:t>
            </a:r>
            <a:r>
              <a:rPr lang="en-US" sz="3000" baseline="-2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LR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shifts down by amount of the cost reduction per unit 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LR Price falls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by the amount of the cost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LR Market quantity supplied 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582" y="1469737"/>
            <a:ext cx="5466548" cy="46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Effects of Imperfect Information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11012557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Suppose one firm experiences a cost reduction.  Perhaps due to a technological breakthrough.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assumption of perfect info  that all firms get the same </a:t>
            </a:r>
            <a:r>
              <a:rPr lang="en-US" sz="3000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breakthru</a:t>
            </a:r>
            <a:endParaRPr lang="en-US" sz="30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If not, then one firm can make positive profit indefinitely (these are called economic rents ..  Profit that is unearned)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there is an incentive by firms to keep new technologies secret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Or, protect innovations with a patent.</a:t>
            </a:r>
            <a:endParaRPr lang="en-US" sz="3000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If so, consumers do not benefit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from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innovation (only the innovator does)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Effects of Imperfect Information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11012557" cy="507153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An innovator can leverage its extra profit to secure a monopoly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1) It can buyout other firms, thereby increasing its size in the market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By introducing the new tech., it can get positive profit from all its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2) It can license the technology to other firms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sym typeface="Wingdings" panose="05000000000000000000" pitchFamily="2" charset="2"/>
              </a:rPr>
              <a:t>This is another way to appropriate the profit from other firms, who now have profit because of the new tech.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3) Sufficient mergers will give the firm market power to adjust price and quantity to increase its profit.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Non-innovating firms slowly disappear.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All of this is good for business; but bad for consumers and the market outcome  </a:t>
            </a:r>
          </a:p>
          <a:p>
            <a:pPr lvl="1"/>
            <a:endParaRPr lang="en-US" sz="28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74" y="0"/>
            <a:ext cx="9390582" cy="6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3569" y="312075"/>
            <a:ext cx="10789920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Supply/Demand </a:t>
            </a:r>
            <a:r>
              <a:rPr lang="en-US" sz="4400" b="1" dirty="0" smtClean="0">
                <a:solidFill>
                  <a:srgbClr val="FFFF00"/>
                </a:solidFill>
              </a:rPr>
              <a:t>in SR/LR </a:t>
            </a:r>
            <a:r>
              <a:rPr lang="en-US" sz="4400" b="1" dirty="0" smtClean="0">
                <a:solidFill>
                  <a:srgbClr val="FFFF00"/>
                </a:solidFill>
              </a:rPr>
              <a:t>and Supply Tools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Comparative Statics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FF00"/>
                </a:solidFill>
              </a:rPr>
              <a:t>S</a:t>
            </a:r>
            <a:r>
              <a:rPr lang="en-US" sz="3000" dirty="0" smtClean="0">
                <a:solidFill>
                  <a:srgbClr val="FFFF00"/>
                </a:solidFill>
              </a:rPr>
              <a:t>how </a:t>
            </a:r>
            <a:r>
              <a:rPr lang="en-US" sz="3000" dirty="0" smtClean="0">
                <a:solidFill>
                  <a:srgbClr val="FFFF00"/>
                </a:solidFill>
              </a:rPr>
              <a:t>equilibrium adjustments to market changes in the </a:t>
            </a:r>
            <a:r>
              <a:rPr lang="en-US" sz="3000" dirty="0" smtClean="0">
                <a:solidFill>
                  <a:srgbClr val="FFFF00"/>
                </a:solidFill>
              </a:rPr>
              <a:t>short-run and long-run</a:t>
            </a: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Will derive </a:t>
            </a:r>
            <a:r>
              <a:rPr lang="en-US" sz="3200" dirty="0" smtClean="0">
                <a:solidFill>
                  <a:srgbClr val="FFFF00"/>
                </a:solidFill>
              </a:rPr>
              <a:t>some useful </a:t>
            </a:r>
            <a:r>
              <a:rPr lang="en-US" sz="3200" dirty="0" smtClean="0">
                <a:solidFill>
                  <a:srgbClr val="FFFF00"/>
                </a:solidFill>
              </a:rPr>
              <a:t>Supply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Price elasticity of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FFFF00"/>
                </a:solidFill>
              </a:rPr>
              <a:t>Producer surplus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6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84" y="0"/>
            <a:ext cx="9040833" cy="68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Price Elasticity of Supply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90" y="1358295"/>
            <a:ext cx="10368500" cy="516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Price Elasticity of Supply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763" y="1094169"/>
            <a:ext cx="7652476" cy="57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Producer Surplus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475" y="1117471"/>
            <a:ext cx="9673816" cy="57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Producer Surplus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119" y="1003588"/>
            <a:ext cx="7784527" cy="58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112" y="1075262"/>
            <a:ext cx="7674996" cy="57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60" y="7951"/>
            <a:ext cx="9010081" cy="68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08" y="1358295"/>
            <a:ext cx="10615109" cy="421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35" y="0"/>
            <a:ext cx="9303332" cy="68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90" y="7951"/>
            <a:ext cx="9891422" cy="6852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2939" y="2623930"/>
            <a:ext cx="4826442" cy="423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3569" y="312075"/>
            <a:ext cx="10789920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Comparative Statics Exercises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A Comparative Statics </a:t>
            </a:r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en-US" sz="3200" dirty="0" smtClean="0">
                <a:solidFill>
                  <a:srgbClr val="FFFF00"/>
                </a:solidFill>
              </a:rPr>
              <a:t>xercise shows how a model’s endogenous variables are affected when one of the model’s exogenous variables is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These are the important cause and effect relationships we are most concerned about in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Comparative statics exercises are like experiments because they allow us to predict cause and effects relationships in the context of a model.  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Market Welfare Analysis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462" y="7951"/>
            <a:ext cx="8896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3569" y="312075"/>
            <a:ext cx="10789920" cy="70696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Exogenous vs Endogenous Variables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7" y="1358294"/>
            <a:ext cx="10201523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Exogenous variable – a model variable is exogenous when its value is determined external to the model.  Its value is taken as given to the decision makers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Examples: substitute prices, household income, production input prices,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Variables that shift supply or demand are exogenous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Endogenous variable – a model variable is endogenous if its value is determined in the equilibrium.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Market price and quantities are the key endogenous variables in the supply and demand model.</a:t>
            </a:r>
            <a:endParaRPr lang="en-US" sz="3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Comparative Statics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81378" y="1358294"/>
            <a:ext cx="5104738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the price of a substitute good rises,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PS↑ raises demand, D shifts right  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Initially, at P1, D &gt; S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price too low adjustment </a:t>
            </a: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price 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quantity rises  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73642"/>
            <a:ext cx="5860971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Comparative Statics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92981" y="1358294"/>
            <a:ext cx="5693135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average household income decreases and the good is normal,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I↓ lowers demand, D shifts left  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Initially, at P1, S &gt; D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price too high adjustment </a:t>
            </a: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price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quantity falls  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73642"/>
            <a:ext cx="5860971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Comparative Statics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worker wages in this industry rise,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IP↑ raises costs and </a:t>
            </a:r>
            <a:r>
              <a:rPr lang="en-US" sz="3000" dirty="0">
                <a:solidFill>
                  <a:srgbClr val="FFFF00"/>
                </a:solidFill>
              </a:rPr>
              <a:t>S</a:t>
            </a:r>
            <a:r>
              <a:rPr lang="en-US" sz="3000" dirty="0" smtClean="0">
                <a:solidFill>
                  <a:srgbClr val="FFFF00"/>
                </a:solidFill>
              </a:rPr>
              <a:t> shifts up  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Initially, at P1, D &gt; S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price too low adjustment </a:t>
            </a:r>
            <a:endParaRPr lang="en-US" sz="3000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price 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Eq. quantity falls  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73642"/>
            <a:ext cx="5860971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4"/>
            <a:ext cx="5685185" cy="507153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initial (P,Q) is a long-run equilibrium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firm profits = 0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Draw LR supply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Next, suppose the price of a complement good rises, </a:t>
            </a:r>
            <a:r>
              <a:rPr lang="en-US" sz="3000" dirty="0" err="1" smtClean="0">
                <a:solidFill>
                  <a:srgbClr val="FFFF00"/>
                </a:solidFill>
              </a:rPr>
              <a:t>c.p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PC↑ lowers </a:t>
            </a:r>
            <a:r>
              <a:rPr lang="en-US" sz="3000" dirty="0">
                <a:solidFill>
                  <a:srgbClr val="FFFF00"/>
                </a:solidFill>
              </a:rPr>
              <a:t>demand, D shifts </a:t>
            </a:r>
            <a:r>
              <a:rPr lang="en-US" sz="3000" dirty="0" smtClean="0">
                <a:solidFill>
                  <a:srgbClr val="FFFF00"/>
                </a:solidFill>
              </a:rPr>
              <a:t>left  </a:t>
            </a:r>
            <a:r>
              <a:rPr lang="en-US" sz="3000" dirty="0">
                <a:solidFill>
                  <a:srgbClr val="FFFF00"/>
                </a:solidFill>
              </a:rPr>
              <a:t>(show on graph)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SR, P↓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Losses  exit of firms   SR supply shift left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price </a:t>
            </a:r>
            <a:r>
              <a:rPr lang="en-US" sz="3000" dirty="0" smtClean="0">
                <a:solidFill>
                  <a:srgbClr val="FFFF00"/>
                </a:solidFill>
              </a:rPr>
              <a:t>stays the same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In LR, Eq</a:t>
            </a:r>
            <a:r>
              <a:rPr lang="en-US" sz="3000" dirty="0">
                <a:solidFill>
                  <a:srgbClr val="FFFF00"/>
                </a:solidFill>
              </a:rPr>
              <a:t>. quantity </a:t>
            </a:r>
            <a:r>
              <a:rPr lang="en-US" sz="3000" dirty="0" smtClean="0">
                <a:solidFill>
                  <a:srgbClr val="FFFF00"/>
                </a:solidFill>
              </a:rPr>
              <a:t>falls  </a:t>
            </a:r>
            <a:endParaRPr lang="en-US" sz="3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rgbClr val="FFFF00"/>
              </a:solidFill>
            </a:endParaRP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1173642"/>
            <a:ext cx="5860971" cy="504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6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12192002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0790" y="329640"/>
            <a:ext cx="10583186" cy="706966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rgbClr val="FFFF00"/>
                </a:solidFill>
              </a:rPr>
              <a:t>Supply/Demand Long-Run Effects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00932" y="1358295"/>
            <a:ext cx="11243145" cy="6215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FFFF00"/>
                </a:solidFill>
              </a:rPr>
              <a:t>Suppose initial (P,Q) is a long-run equilibrium </a:t>
            </a:r>
            <a:r>
              <a:rPr lang="en-US" sz="3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firm profits = 0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</a:p>
          <a:p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909" y="1908298"/>
            <a:ext cx="5350717" cy="4602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54" y="1906965"/>
            <a:ext cx="5349201" cy="46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32549</TotalTime>
  <Words>964</Words>
  <Application>Microsoft Office PowerPoint</Application>
  <PresentationFormat>Widescreen</PresentationFormat>
  <Paragraphs>108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等线 Light</vt:lpstr>
      <vt:lpstr>Arial</vt:lpstr>
      <vt:lpstr>Calibri</vt:lpstr>
      <vt:lpstr>Calibri Light</vt:lpstr>
      <vt:lpstr>Wingdings</vt:lpstr>
      <vt:lpstr>Office Theme</vt:lpstr>
      <vt:lpstr>Supply and Demand Shifts  + Market Supply Tools</vt:lpstr>
      <vt:lpstr>Supply/Demand in SR/LR and Supply Tools</vt:lpstr>
      <vt:lpstr>Comparative Statics Exercises</vt:lpstr>
      <vt:lpstr>Exogenous vs Endogenous Variables</vt:lpstr>
      <vt:lpstr>Supply/Demand Comparative Statics</vt:lpstr>
      <vt:lpstr>Supply/Demand Comparative Statics</vt:lpstr>
      <vt:lpstr>Supply/Demand Comparative Statics</vt:lpstr>
      <vt:lpstr>Supply/Demand Long-Run Effects</vt:lpstr>
      <vt:lpstr>Supply/Demand Long-Run Effects</vt:lpstr>
      <vt:lpstr>Supply/Demand Long-Run Effects</vt:lpstr>
      <vt:lpstr>Supply/Demand Long-Run Effects</vt:lpstr>
      <vt:lpstr>Supply/Demand Long-Run Effects</vt:lpstr>
      <vt:lpstr>Supply/Demand Long-Run Effects</vt:lpstr>
      <vt:lpstr>PowerPoint Presentation</vt:lpstr>
      <vt:lpstr>PowerPoint Presentation</vt:lpstr>
      <vt:lpstr>Supply/Demand Long-Run Effects</vt:lpstr>
      <vt:lpstr>Effects of Imperfect Information</vt:lpstr>
      <vt:lpstr>Effects of Imperfect Information</vt:lpstr>
      <vt:lpstr>PowerPoint Presentation</vt:lpstr>
      <vt:lpstr>PowerPoint Presentation</vt:lpstr>
      <vt:lpstr>Price Elasticity of Supply</vt:lpstr>
      <vt:lpstr>Price Elasticity of Supply</vt:lpstr>
      <vt:lpstr>Producer Surplus</vt:lpstr>
      <vt:lpstr>Producer Surplus</vt:lpstr>
      <vt:lpstr>Market Welfare Analysis</vt:lpstr>
      <vt:lpstr>Market Welfare Analysis</vt:lpstr>
      <vt:lpstr>Market Welfare Analysis</vt:lpstr>
      <vt:lpstr>Market Welfare Analysis</vt:lpstr>
      <vt:lpstr>Market Welfare Analysis</vt:lpstr>
      <vt:lpstr>Market Welfare Analysis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Imperfections</dc:title>
  <dc:creator>Steven Suranovic</dc:creator>
  <cp:lastModifiedBy>Steven Suranovic</cp:lastModifiedBy>
  <cp:revision>149</cp:revision>
  <dcterms:created xsi:type="dcterms:W3CDTF">2020-04-13T23:36:54Z</dcterms:created>
  <dcterms:modified xsi:type="dcterms:W3CDTF">2022-05-02T14:27:38Z</dcterms:modified>
  <cp:contentStatus/>
</cp:coreProperties>
</file>