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4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8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2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3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6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1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3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1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BCD5-E545-4EE8-BF9F-E29D4C35531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6A1D-2B74-492F-9A39-44D9546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7290" y="2745680"/>
            <a:ext cx="9144000" cy="105575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Theory of Monopoly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7290" y="4115747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Steven Suranovic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George Washington University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Diamond Monopoly Example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560" y="1556450"/>
            <a:ext cx="8414138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Diamond Monopoly:  Graphs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350" y="1367092"/>
            <a:ext cx="8795300" cy="539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Diamond Monopoly Example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723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On Previous diagram show: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Where MR = MC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How to find the profit-maximizing price and quantity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How to determine the profit-maximizing total revenue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How to determine the profit-maximizing total </a:t>
            </a:r>
            <a:r>
              <a:rPr lang="en-US" sz="2800" dirty="0" smtClean="0">
                <a:solidFill>
                  <a:schemeClr val="bg1"/>
                </a:solidFill>
              </a:rPr>
              <a:t>cost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How to determine the profit-maximizing </a:t>
            </a:r>
            <a:r>
              <a:rPr lang="en-US" sz="2800" dirty="0" smtClean="0">
                <a:solidFill>
                  <a:schemeClr val="bg1"/>
                </a:solidFill>
              </a:rPr>
              <a:t>profit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9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Monopoly: General Case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 anchor="ctr" anchorCtr="0">
            <a:normAutofit/>
          </a:bodyPr>
          <a:lstStyle/>
          <a:p>
            <a:pPr lvl="1" algn="ctr"/>
            <a:r>
              <a:rPr lang="en-US" sz="2800" dirty="0" smtClean="0">
                <a:solidFill>
                  <a:schemeClr val="bg1"/>
                </a:solidFill>
              </a:rPr>
              <a:t>Consumer Demand Side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16723" y="2728036"/>
            <a:ext cx="4203916" cy="323866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 anchorCtr="0"/>
          <a:lstStyle/>
          <a:p>
            <a:pPr lvl="1" algn="ctr"/>
            <a:r>
              <a:rPr lang="en-US" sz="2800" dirty="0" smtClean="0">
                <a:solidFill>
                  <a:schemeClr val="bg1"/>
                </a:solidFill>
              </a:rPr>
              <a:t>Producer Supply </a:t>
            </a:r>
            <a:r>
              <a:rPr lang="en-US" sz="2800" dirty="0">
                <a:solidFill>
                  <a:schemeClr val="bg1"/>
                </a:solidFill>
              </a:rPr>
              <a:t>Side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72966" y="2769313"/>
            <a:ext cx="4327055" cy="34298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866198" y="2728036"/>
            <a:ext cx="654441" cy="635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 General Case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723"/>
            <a:ext cx="3590677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Put the supply and demand sides together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Determine profit-max output, Q,  where MR = MC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Find price, P, on the demand curve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892" y="1469871"/>
            <a:ext cx="7358394" cy="458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 General Case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723"/>
            <a:ext cx="3847692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Prove </a:t>
            </a:r>
            <a:r>
              <a:rPr lang="en-US" sz="3200" dirty="0" err="1" smtClean="0">
                <a:solidFill>
                  <a:schemeClr val="bg1"/>
                </a:solidFill>
              </a:rPr>
              <a:t>Qbar</a:t>
            </a:r>
            <a:r>
              <a:rPr lang="en-US" sz="3200" dirty="0" smtClean="0">
                <a:solidFill>
                  <a:schemeClr val="bg1"/>
                </a:solidFill>
              </a:rPr>
              <a:t> is the profit maximum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If Q &lt; </a:t>
            </a:r>
            <a:r>
              <a:rPr lang="en-US" sz="3200" dirty="0" err="1" smtClean="0">
                <a:solidFill>
                  <a:schemeClr val="bg1"/>
                </a:solidFill>
              </a:rPr>
              <a:t>Qbar</a:t>
            </a:r>
            <a:r>
              <a:rPr lang="en-US" sz="3200" dirty="0" smtClean="0">
                <a:solidFill>
                  <a:schemeClr val="bg1"/>
                </a:solidFill>
              </a:rPr>
              <a:t> then MR &gt; MC </a:t>
            </a:r>
            <a:r>
              <a:rPr lang="en-US" sz="32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increasing Q will raise profit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Q </a:t>
            </a:r>
            <a:r>
              <a:rPr lang="en-US" sz="3200" dirty="0" smtClean="0">
                <a:solidFill>
                  <a:schemeClr val="bg1"/>
                </a:solidFill>
              </a:rPr>
              <a:t>&gt; </a:t>
            </a:r>
            <a:r>
              <a:rPr lang="en-US" sz="3200" dirty="0" err="1">
                <a:solidFill>
                  <a:schemeClr val="bg1"/>
                </a:solidFill>
              </a:rPr>
              <a:t>Qbar</a:t>
            </a:r>
            <a:r>
              <a:rPr lang="en-US" sz="3200" dirty="0">
                <a:solidFill>
                  <a:schemeClr val="bg1"/>
                </a:solidFill>
              </a:rPr>
              <a:t> then </a:t>
            </a:r>
            <a:r>
              <a:rPr lang="en-US" sz="3200" dirty="0" smtClean="0">
                <a:solidFill>
                  <a:schemeClr val="bg1"/>
                </a:solidFill>
              </a:rPr>
              <a:t>MC </a:t>
            </a:r>
            <a:r>
              <a:rPr lang="en-US" sz="3200" dirty="0">
                <a:solidFill>
                  <a:schemeClr val="bg1"/>
                </a:solidFill>
              </a:rPr>
              <a:t>&gt; </a:t>
            </a:r>
            <a:r>
              <a:rPr lang="en-US" sz="3200" dirty="0" smtClean="0">
                <a:solidFill>
                  <a:schemeClr val="bg1"/>
                </a:solidFill>
              </a:rPr>
              <a:t>MR </a:t>
            </a:r>
            <a:r>
              <a:rPr lang="en-US" sz="3200" dirty="0">
                <a:solidFill>
                  <a:schemeClr val="bg1"/>
                </a:solidFill>
                <a:sym typeface="Wingdings" panose="05000000000000000000" pitchFamily="2" charset="2"/>
              </a:rPr>
              <a:t> increasing Q will </a:t>
            </a:r>
            <a:r>
              <a:rPr lang="en-US" sz="3200" dirty="0" smtClean="0">
                <a:solidFill>
                  <a:schemeClr val="bg1"/>
                </a:solidFill>
                <a:sym typeface="Wingdings" panose="05000000000000000000" pitchFamily="2" charset="2"/>
              </a:rPr>
              <a:t>lower </a:t>
            </a:r>
            <a:r>
              <a:rPr lang="en-US" sz="3200" dirty="0">
                <a:solidFill>
                  <a:schemeClr val="bg1"/>
                </a:solidFill>
                <a:sym typeface="Wingdings" panose="05000000000000000000" pitchFamily="2" charset="2"/>
              </a:rPr>
              <a:t>profit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892" y="1469871"/>
            <a:ext cx="7358394" cy="458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2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 General Case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150" y="1809723"/>
            <a:ext cx="4126727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Note how to find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TR = P x Q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TC = AC x Q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Profit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Consumer surplus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892" y="1469871"/>
            <a:ext cx="7358394" cy="458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Monopoly: General Numerical Example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723"/>
            <a:ext cx="5141181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Identify/Calculate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Profit Max Q and P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TR =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AC =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TC =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Profit =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Consumer surplus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Market Welfare =  </a:t>
            </a:r>
            <a:r>
              <a:rPr lang="el-GR" sz="2800" dirty="0" smtClean="0">
                <a:solidFill>
                  <a:schemeClr val="bg1"/>
                </a:solidFill>
              </a:rPr>
              <a:t>π</a:t>
            </a:r>
            <a:r>
              <a:rPr lang="en-US" sz="2800" dirty="0" smtClean="0">
                <a:solidFill>
                  <a:schemeClr val="bg1"/>
                </a:solidFill>
              </a:rPr>
              <a:t>  +  CS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355" y="1603222"/>
            <a:ext cx="5452992" cy="449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Price Discrimination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9967"/>
            <a:ext cx="10707094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PD means setting a different price for different consumers.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Method for a firm to capture consumer surplus to raise its own profit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Ideally, a firm would like to charge each consumer just less than that consumer’s individual willingness to pay. 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Price Discrimination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9967"/>
            <a:ext cx="1070709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Perfect PD occurs if every consumer is charged their own  maximum price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Tell truth-serum story </a:t>
            </a:r>
            <a:r>
              <a:rPr lang="en-US" sz="3200" dirty="0" smtClean="0">
                <a:solidFill>
                  <a:schemeClr val="bg1"/>
                </a:solidFill>
              </a:rPr>
              <a:t>…… suppose a seller can give each customer a truth serum whereupon she is asked how much she is willing to pay for a good.   The merchant then sells for just less than that.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Not a realistic possibility so firms look to other imperfect PD methods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Movie ticket discounts for seniors and children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Airline ticket price differences based on when one leaves and returns,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etc. etc.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9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 Definition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406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One firm supply a product to a market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No competition from other firms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Reasons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Monopolized Inputs </a:t>
            </a:r>
          </a:p>
          <a:p>
            <a:pPr lvl="2"/>
            <a:r>
              <a:rPr lang="en-US" sz="2400" dirty="0" err="1" smtClean="0">
                <a:solidFill>
                  <a:schemeClr val="bg1"/>
                </a:solidFill>
              </a:rPr>
              <a:t>Eg</a:t>
            </a:r>
            <a:r>
              <a:rPr lang="en-US" sz="2400" dirty="0" smtClean="0">
                <a:solidFill>
                  <a:schemeClr val="bg1"/>
                </a:solidFill>
              </a:rPr>
              <a:t>. DeBeers owned all the diamond mines ….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Natural Monopolies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Electricity, Phone, with large fixed costs and economies of scale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Government Created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Intellectual Property – patents, trademarks, copyrights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Government-owned enterprises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 Market Assumptions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7532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Firm Cost Functions look like: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Many consumers with a negatively-sloped market demand curve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Demand affected by I, PS, PC, etc. 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331" y="1695699"/>
            <a:ext cx="1805394" cy="142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3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 Market Assumption/Implication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723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Assume the firm is motivated to maximize profit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Then ..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Firm Chooses output level such that,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				MR(Q)  =  MC(Q)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	</a:t>
            </a:r>
            <a:r>
              <a:rPr lang="en-US" sz="3200" dirty="0" smtClean="0">
                <a:solidFill>
                  <a:schemeClr val="bg1"/>
                </a:solidFill>
              </a:rPr>
              <a:t>marginal revenue = marginal cost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Note: There is only one Q that satisfies this profit-maximizing condition</a:t>
            </a:r>
          </a:p>
        </p:txBody>
      </p:sp>
    </p:spTree>
    <p:extLst>
      <p:ext uri="{BB962C8B-B14F-4D97-AF65-F5344CB8AC3E}">
        <p14:creationId xmlns:p14="http://schemas.microsoft.com/office/powerpoint/2010/main" val="31149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Marginal Revenue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723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MR is derived from the market demand curve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Recall:  Total Revenue (TR) = P x Q 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MR =  </a:t>
            </a:r>
            <a:r>
              <a:rPr lang="el-GR" sz="3200" dirty="0" smtClean="0">
                <a:solidFill>
                  <a:schemeClr val="bg1"/>
                </a:solidFill>
              </a:rPr>
              <a:t>Δ</a:t>
            </a:r>
            <a:r>
              <a:rPr lang="en-US" sz="3200" dirty="0" smtClean="0">
                <a:solidFill>
                  <a:schemeClr val="bg1"/>
                </a:solidFill>
              </a:rPr>
              <a:t>TR / </a:t>
            </a:r>
            <a:r>
              <a:rPr lang="el-GR" sz="3200" dirty="0" smtClean="0">
                <a:solidFill>
                  <a:schemeClr val="bg1"/>
                </a:solidFill>
              </a:rPr>
              <a:t>Δ</a:t>
            </a:r>
            <a:r>
              <a:rPr lang="en-US" sz="3200" dirty="0" smtClean="0">
                <a:solidFill>
                  <a:schemeClr val="bg1"/>
                </a:solidFill>
              </a:rPr>
              <a:t>Q   (units: $/unit of output, </a:t>
            </a:r>
            <a:r>
              <a:rPr lang="en-US" sz="3200" dirty="0" err="1" smtClean="0">
                <a:solidFill>
                  <a:schemeClr val="bg1"/>
                </a:solidFill>
              </a:rPr>
              <a:t>eg</a:t>
            </a:r>
            <a:r>
              <a:rPr lang="en-US" sz="3200" dirty="0" smtClean="0">
                <a:solidFill>
                  <a:schemeClr val="bg1"/>
                </a:solidFill>
              </a:rPr>
              <a:t>. $/</a:t>
            </a:r>
            <a:r>
              <a:rPr lang="en-US" sz="3200" dirty="0" err="1" smtClean="0">
                <a:solidFill>
                  <a:schemeClr val="bg1"/>
                </a:solidFill>
              </a:rPr>
              <a:t>lb</a:t>
            </a:r>
            <a:r>
              <a:rPr lang="en-US" sz="3200" dirty="0" smtClean="0">
                <a:solidFill>
                  <a:schemeClr val="bg1"/>
                </a:solidFill>
              </a:rPr>
              <a:t>)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that is, the change in total revenue given a change in the quantity demanded/supplied, noting that a firm can only supply as much as is demanded at a particular price. </a:t>
            </a:r>
          </a:p>
        </p:txBody>
      </p:sp>
    </p:spTree>
    <p:extLst>
      <p:ext uri="{BB962C8B-B14F-4D97-AF65-F5344CB8AC3E}">
        <p14:creationId xmlns:p14="http://schemas.microsoft.com/office/powerpoint/2010/main" val="26997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Marginal Revenue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64" y="1690688"/>
            <a:ext cx="5388334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TR(200) =  12(200) = $2400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TR(400) = 9(400) = $3600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MR = (3600 – 2400)/(400 – 200)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= 1200/200 = $6/</a:t>
            </a:r>
            <a:r>
              <a:rPr lang="en-US" sz="3200" dirty="0" err="1" smtClean="0">
                <a:solidFill>
                  <a:schemeClr val="bg1"/>
                </a:solidFill>
              </a:rPr>
              <a:t>lb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(show on graph)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698" y="1262708"/>
            <a:ext cx="5557184" cy="457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Marginal Revenue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64" y="1690688"/>
            <a:ext cx="5388334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TR(600) =  6(600) = $3600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TR(800) = 3(800) = $2400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MR = (2400 – 3600)/(800 – 600)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= -1200/200 = - $6/</a:t>
            </a:r>
            <a:r>
              <a:rPr lang="en-US" sz="3200" dirty="0" err="1" smtClean="0">
                <a:solidFill>
                  <a:schemeClr val="bg1"/>
                </a:solidFill>
              </a:rPr>
              <a:t>lb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(show on graph)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698" y="1027906"/>
            <a:ext cx="5712264" cy="456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Marginal Revenue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64" y="1690688"/>
            <a:ext cx="5388334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MR &gt; 0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 the elastic range of demand</a:t>
            </a:r>
          </a:p>
          <a:p>
            <a:r>
              <a:rPr lang="en-US" sz="3200" dirty="0">
                <a:solidFill>
                  <a:schemeClr val="bg1"/>
                </a:solidFill>
              </a:rPr>
              <a:t>MR </a:t>
            </a:r>
            <a:r>
              <a:rPr lang="en-US" sz="3200" dirty="0" smtClean="0">
                <a:solidFill>
                  <a:schemeClr val="bg1"/>
                </a:solidFill>
              </a:rPr>
              <a:t>&lt; </a:t>
            </a:r>
            <a:r>
              <a:rPr lang="en-US" sz="3200" dirty="0">
                <a:solidFill>
                  <a:schemeClr val="bg1"/>
                </a:solidFill>
              </a:rPr>
              <a:t>0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in the </a:t>
            </a:r>
            <a:r>
              <a:rPr lang="en-US" sz="2800" dirty="0" smtClean="0">
                <a:solidFill>
                  <a:schemeClr val="bg1"/>
                </a:solidFill>
              </a:rPr>
              <a:t>inelastic </a:t>
            </a:r>
            <a:r>
              <a:rPr lang="en-US" sz="2800" dirty="0">
                <a:solidFill>
                  <a:schemeClr val="bg1"/>
                </a:solidFill>
              </a:rPr>
              <a:t>range of </a:t>
            </a:r>
            <a:r>
              <a:rPr lang="en-US" sz="2800" dirty="0" smtClean="0">
                <a:solidFill>
                  <a:schemeClr val="bg1"/>
                </a:solidFill>
              </a:rPr>
              <a:t>demand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MR = 0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t midpoint of demand curve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Remember MR is measured on vertical axis.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654" y="958207"/>
            <a:ext cx="5665223" cy="417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7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Diamond Monopoly Example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723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Assume a market for diamonds given by the demand schedule on the next page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Assume the marginal cost of diamond production is fixed at $1000 per diamond (constant MC)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Assume there are no fixed costs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Since MC is fixed …  MC = AC, thus TC = MC x Q</a:t>
            </a:r>
          </a:p>
          <a:p>
            <a:pPr lvl="1"/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2530</TotalTime>
  <Words>690</Words>
  <Application>Microsoft Office PowerPoint</Application>
  <PresentationFormat>Widescreen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Theory of Monopoly</vt:lpstr>
      <vt:lpstr>Monopoly Definition</vt:lpstr>
      <vt:lpstr>Monopoly Market Assumptions</vt:lpstr>
      <vt:lpstr>Monopoly Market Assumption/Implication</vt:lpstr>
      <vt:lpstr>Marginal Revenue</vt:lpstr>
      <vt:lpstr>Marginal Revenue</vt:lpstr>
      <vt:lpstr>Marginal Revenue</vt:lpstr>
      <vt:lpstr>Marginal Revenue</vt:lpstr>
      <vt:lpstr>Diamond Monopoly Example</vt:lpstr>
      <vt:lpstr>Diamond Monopoly Example</vt:lpstr>
      <vt:lpstr>Diamond Monopoly:  Graphs</vt:lpstr>
      <vt:lpstr>Diamond Monopoly Example</vt:lpstr>
      <vt:lpstr>Monopoly: General Case</vt:lpstr>
      <vt:lpstr>Monopoly General Case</vt:lpstr>
      <vt:lpstr>Monopoly General Case</vt:lpstr>
      <vt:lpstr>Monopoly General Case</vt:lpstr>
      <vt:lpstr>Monopoly: General Numerical Example</vt:lpstr>
      <vt:lpstr>Price Discrimination</vt:lpstr>
      <vt:lpstr>Price Discrimination</vt:lpstr>
    </vt:vector>
  </TitlesOfParts>
  <Company>GW Columbian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Externalities</dc:title>
  <dc:creator>Steven Suranovic</dc:creator>
  <cp:lastModifiedBy>Steven Suranovic</cp:lastModifiedBy>
  <cp:revision>44</cp:revision>
  <dcterms:created xsi:type="dcterms:W3CDTF">2020-10-03T14:21:29Z</dcterms:created>
  <dcterms:modified xsi:type="dcterms:W3CDTF">2020-12-23T20:26:39Z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