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7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2" r:id="rId23"/>
    <p:sldId id="28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4553-3098-4792-996D-309A9F574982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484D-9F53-4475-9082-B381CE790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94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4553-3098-4792-996D-309A9F574982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484D-9F53-4475-9082-B381CE790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4553-3098-4792-996D-309A9F574982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484D-9F53-4475-9082-B381CE790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733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4553-3098-4792-996D-309A9F574982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484D-9F53-4475-9082-B381CE790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251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4553-3098-4792-996D-309A9F574982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484D-9F53-4475-9082-B381CE790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6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4553-3098-4792-996D-309A9F574982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484D-9F53-4475-9082-B381CE790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27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4553-3098-4792-996D-309A9F574982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484D-9F53-4475-9082-B381CE790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00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4553-3098-4792-996D-309A9F574982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484D-9F53-4475-9082-B381CE790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14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4553-3098-4792-996D-309A9F574982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484D-9F53-4475-9082-B381CE790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80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4553-3098-4792-996D-309A9F574982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484D-9F53-4475-9082-B381CE790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368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4553-3098-4792-996D-309A9F574982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484D-9F53-4475-9082-B381CE790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72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64553-3098-4792-996D-309A9F574982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5484D-9F53-4475-9082-B381CE790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17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03248" y="1880144"/>
            <a:ext cx="10174066" cy="1158500"/>
          </a:xfrm>
        </p:spPr>
        <p:txBody>
          <a:bodyPr anchor="ctr" anchorCtr="0">
            <a:no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Government Taxes and Subsidies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4366896" y="4296437"/>
            <a:ext cx="6645666" cy="15403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bg1"/>
                </a:solidFill>
              </a:rPr>
              <a:t>Steven Suranovic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George Washington University</a:t>
            </a:r>
          </a:p>
          <a:p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86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442" y="365125"/>
            <a:ext cx="11099358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Price and Quantity Effects of a Consumption Tax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708" y="1825625"/>
            <a:ext cx="5527222" cy="4351338"/>
          </a:xfrm>
        </p:spPr>
        <p:txBody>
          <a:bodyPr>
            <a:normAutofit fontScale="92500"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Next, suppose a specific tax of T ($/</a:t>
            </a:r>
            <a:r>
              <a:rPr lang="en-US" sz="3200" dirty="0" err="1" smtClean="0">
                <a:solidFill>
                  <a:schemeClr val="bg1"/>
                </a:solidFill>
              </a:rPr>
              <a:t>lb</a:t>
            </a:r>
            <a:r>
              <a:rPr lang="en-US" sz="3200" dirty="0" smtClean="0">
                <a:solidFill>
                  <a:schemeClr val="bg1"/>
                </a:solidFill>
              </a:rPr>
              <a:t>) is imposed on </a:t>
            </a:r>
            <a:r>
              <a:rPr lang="en-US" sz="3200" dirty="0" smtClean="0">
                <a:solidFill>
                  <a:srgbClr val="FFFF00"/>
                </a:solidFill>
              </a:rPr>
              <a:t>consumption</a:t>
            </a:r>
            <a:r>
              <a:rPr lang="en-US" sz="3200" dirty="0" smtClean="0">
                <a:solidFill>
                  <a:schemeClr val="bg1"/>
                </a:solidFill>
              </a:rPr>
              <a:t> in a market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In diagram T = </a:t>
            </a:r>
            <a:r>
              <a:rPr lang="en-US" sz="3200" dirty="0" err="1" smtClean="0">
                <a:solidFill>
                  <a:schemeClr val="bg1"/>
                </a:solidFill>
              </a:rPr>
              <a:t>P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Cons</a:t>
            </a:r>
            <a:r>
              <a:rPr lang="en-US" sz="3200" dirty="0" smtClean="0">
                <a:solidFill>
                  <a:schemeClr val="bg1"/>
                </a:solidFill>
              </a:rPr>
              <a:t> - </a:t>
            </a:r>
            <a:r>
              <a:rPr lang="en-US" sz="3200" dirty="0" err="1" smtClean="0">
                <a:solidFill>
                  <a:schemeClr val="bg1"/>
                </a:solidFill>
              </a:rPr>
              <a:t>P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Prod</a:t>
            </a:r>
            <a:endParaRPr lang="en-US" sz="3200" baseline="-250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Originally to induce consumption of Q</a:t>
            </a:r>
            <a:r>
              <a:rPr lang="en-US" sz="3200" baseline="-25000" dirty="0" smtClean="0">
                <a:solidFill>
                  <a:schemeClr val="bg1"/>
                </a:solidFill>
              </a:rPr>
              <a:t>1</a:t>
            </a:r>
            <a:r>
              <a:rPr lang="en-US" sz="3200" dirty="0" smtClean="0">
                <a:solidFill>
                  <a:schemeClr val="bg1"/>
                </a:solidFill>
              </a:rPr>
              <a:t>, consumers must get the price </a:t>
            </a:r>
            <a:r>
              <a:rPr lang="en-US" sz="3200" dirty="0" err="1" smtClean="0">
                <a:solidFill>
                  <a:schemeClr val="bg1"/>
                </a:solidFill>
              </a:rPr>
              <a:t>P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Cons</a:t>
            </a:r>
            <a:endParaRPr lang="en-US" sz="3200" baseline="-250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With tax T, consumers must pay </a:t>
            </a:r>
            <a:r>
              <a:rPr lang="en-US" sz="3200" dirty="0" err="1" smtClean="0">
                <a:solidFill>
                  <a:schemeClr val="bg1"/>
                </a:solidFill>
              </a:rPr>
              <a:t>P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Prod</a:t>
            </a:r>
            <a:r>
              <a:rPr lang="en-US" sz="3200" dirty="0" smtClean="0">
                <a:solidFill>
                  <a:schemeClr val="bg1"/>
                </a:solidFill>
              </a:rPr>
              <a:t> to induce Q</a:t>
            </a:r>
            <a:r>
              <a:rPr lang="en-US" sz="3200" baseline="-25000" dirty="0" smtClean="0">
                <a:solidFill>
                  <a:schemeClr val="bg1"/>
                </a:solidFill>
              </a:rPr>
              <a:t>1</a:t>
            </a:r>
            <a:r>
              <a:rPr lang="en-US" sz="3200" dirty="0" smtClean="0">
                <a:solidFill>
                  <a:schemeClr val="bg1"/>
                </a:solidFill>
              </a:rPr>
              <a:t> consumption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768474"/>
            <a:ext cx="5845175" cy="417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44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708" y="365125"/>
            <a:ext cx="10921092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Price and Quantity Effects of a Consumption Tax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708" y="1592261"/>
            <a:ext cx="5527222" cy="4841196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Demand curve D’ is shifted down by T to reflect the extra tax that must be paid by consumers at each quantity consumed</a:t>
            </a:r>
          </a:p>
          <a:p>
            <a:r>
              <a:rPr lang="en-US" sz="3200" dirty="0">
                <a:solidFill>
                  <a:schemeClr val="bg1"/>
                </a:solidFill>
              </a:rPr>
              <a:t>D</a:t>
            </a:r>
            <a:r>
              <a:rPr lang="en-US" sz="3200" dirty="0" smtClean="0">
                <a:solidFill>
                  <a:schemeClr val="bg1"/>
                </a:solidFill>
              </a:rPr>
              <a:t>’ is a function of the pre-tax or producer price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The intersection of S and D’ determines the equilibrium producer price (</a:t>
            </a:r>
            <a:r>
              <a:rPr lang="en-US" sz="3200" dirty="0" err="1" smtClean="0">
                <a:solidFill>
                  <a:schemeClr val="bg1"/>
                </a:solidFill>
              </a:rPr>
              <a:t>P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Prod</a:t>
            </a:r>
            <a:r>
              <a:rPr lang="en-US" sz="3200" dirty="0" smtClean="0">
                <a:solidFill>
                  <a:schemeClr val="bg1"/>
                </a:solidFill>
              </a:rPr>
              <a:t>) and quantity (Q</a:t>
            </a:r>
            <a:r>
              <a:rPr lang="en-US" sz="3200" baseline="-25000" dirty="0" smtClean="0">
                <a:solidFill>
                  <a:schemeClr val="bg1"/>
                </a:solidFill>
              </a:rPr>
              <a:t>1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Consumers do not pay the producer price though.  They pay the tax T too, or  </a:t>
            </a:r>
            <a:r>
              <a:rPr lang="en-US" sz="3200" dirty="0" err="1" smtClean="0">
                <a:solidFill>
                  <a:schemeClr val="bg1"/>
                </a:solidFill>
              </a:rPr>
              <a:t>P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Cons</a:t>
            </a:r>
            <a:endParaRPr lang="en-US" sz="3200" baseline="-250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768474"/>
            <a:ext cx="5845175" cy="417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71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198" y="365125"/>
            <a:ext cx="11059602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Price and Quantity Effects of a Consumption Tax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708" y="1592261"/>
            <a:ext cx="5527222" cy="4841196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P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Cons</a:t>
            </a:r>
            <a:r>
              <a:rPr lang="en-US" sz="3200" dirty="0" smtClean="0">
                <a:solidFill>
                  <a:schemeClr val="bg1"/>
                </a:solidFill>
              </a:rPr>
              <a:t> is the market price, or the price paid by consumers at the market.  (i.e., price on the price tag including the tax)</a:t>
            </a:r>
          </a:p>
          <a:p>
            <a:r>
              <a:rPr lang="en-US" sz="3200" dirty="0" err="1" smtClean="0">
                <a:solidFill>
                  <a:schemeClr val="bg1"/>
                </a:solidFill>
              </a:rPr>
              <a:t>P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Prod</a:t>
            </a:r>
            <a:r>
              <a:rPr lang="en-US" sz="3200" dirty="0" smtClean="0">
                <a:solidFill>
                  <a:schemeClr val="bg1"/>
                </a:solidFill>
              </a:rPr>
              <a:t> is the price received by producers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Consumer price rises with tax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Producer price falls with tax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Quantity traded falls with tax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768474"/>
            <a:ext cx="5845175" cy="417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97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003" y="365125"/>
            <a:ext cx="11537343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Equivalence of a Production and Consumption Tax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708" y="1592261"/>
            <a:ext cx="5527222" cy="4841196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The outcome is the same regardless of who is taxed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No need to shift the curves, and reinterpret them, to find new equilibrium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Instead find a Q such that the vertical distance between D and S = T 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This way demand and supply remains functions of their own prices  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768474"/>
            <a:ext cx="5845175" cy="417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88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003" y="365125"/>
            <a:ext cx="11537343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Equivalence of a Production and Consumption Tax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708" y="1592261"/>
            <a:ext cx="5527222" cy="484119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Notice that the tax drives a wedge between </a:t>
            </a:r>
            <a:r>
              <a:rPr lang="en-US" sz="3200" dirty="0" err="1" smtClean="0">
                <a:solidFill>
                  <a:schemeClr val="bg1"/>
                </a:solidFill>
              </a:rPr>
              <a:t>P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Cons</a:t>
            </a:r>
            <a:r>
              <a:rPr lang="en-US" sz="3200" dirty="0" smtClean="0">
                <a:solidFill>
                  <a:schemeClr val="bg1"/>
                </a:solidFill>
              </a:rPr>
              <a:t> and </a:t>
            </a:r>
            <a:r>
              <a:rPr lang="en-US" sz="3200" dirty="0" err="1" smtClean="0">
                <a:solidFill>
                  <a:schemeClr val="bg1"/>
                </a:solidFill>
              </a:rPr>
              <a:t>P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Prod</a:t>
            </a:r>
            <a:r>
              <a:rPr lang="en-US" sz="3200" dirty="0" smtClean="0">
                <a:solidFill>
                  <a:schemeClr val="bg1"/>
                </a:solidFill>
              </a:rPr>
              <a:t> such that </a:t>
            </a:r>
          </a:p>
          <a:p>
            <a:r>
              <a:rPr lang="en-US" sz="3200" dirty="0" err="1" smtClean="0">
                <a:solidFill>
                  <a:schemeClr val="bg1"/>
                </a:solidFill>
              </a:rPr>
              <a:t>P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Cons</a:t>
            </a:r>
            <a:r>
              <a:rPr lang="en-US" sz="3200" dirty="0" smtClean="0">
                <a:solidFill>
                  <a:schemeClr val="bg1"/>
                </a:solidFill>
              </a:rPr>
              <a:t> = </a:t>
            </a:r>
            <a:r>
              <a:rPr lang="en-US" sz="3200" dirty="0" err="1" smtClean="0">
                <a:solidFill>
                  <a:schemeClr val="bg1"/>
                </a:solidFill>
              </a:rPr>
              <a:t>P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Prod</a:t>
            </a:r>
            <a:r>
              <a:rPr lang="en-US" sz="3200" dirty="0" smtClean="0">
                <a:solidFill>
                  <a:schemeClr val="bg1"/>
                </a:solidFill>
              </a:rPr>
              <a:t> + T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Also, S(</a:t>
            </a:r>
            <a:r>
              <a:rPr lang="en-US" sz="3200" dirty="0" err="1" smtClean="0">
                <a:solidFill>
                  <a:schemeClr val="bg1"/>
                </a:solidFill>
              </a:rPr>
              <a:t>P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Prod</a:t>
            </a:r>
            <a:r>
              <a:rPr lang="en-US" sz="3200" dirty="0" smtClean="0">
                <a:solidFill>
                  <a:schemeClr val="bg1"/>
                </a:solidFill>
              </a:rPr>
              <a:t>) = D(</a:t>
            </a:r>
            <a:r>
              <a:rPr lang="en-US" sz="3200" dirty="0" err="1" smtClean="0">
                <a:solidFill>
                  <a:schemeClr val="bg1"/>
                </a:solidFill>
              </a:rPr>
              <a:t>P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Cons</a:t>
            </a:r>
            <a:r>
              <a:rPr lang="en-US" sz="3200" dirty="0" smtClean="0">
                <a:solidFill>
                  <a:schemeClr val="bg1"/>
                </a:solidFill>
              </a:rPr>
              <a:t>) = Q</a:t>
            </a:r>
            <a:r>
              <a:rPr lang="en-US" sz="3200" baseline="-25000" dirty="0" smtClean="0">
                <a:solidFill>
                  <a:schemeClr val="bg1"/>
                </a:solidFill>
              </a:rPr>
              <a:t>1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Show how the bigger the tax, the bigger the wedge, and the lower the quantity.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768474"/>
            <a:ext cx="5845175" cy="417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23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299" y="365125"/>
            <a:ext cx="11259047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Welfare Effects of a Tax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708" y="1592261"/>
            <a:ext cx="5527222" cy="484119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Before Tax Welfare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CS  = 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a + b + c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PS  =   d + e + f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MW  =  a + b + c + d + e + f</a:t>
            </a:r>
          </a:p>
          <a:p>
            <a:pPr lvl="1"/>
            <a:endParaRPr lang="en-US" sz="2800" dirty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Change in Welfare from Tax</a:t>
            </a:r>
          </a:p>
          <a:p>
            <a:pPr lvl="1"/>
            <a:r>
              <a:rPr lang="el-GR" sz="2800" dirty="0" smtClean="0">
                <a:solidFill>
                  <a:schemeClr val="bg1"/>
                </a:solidFill>
              </a:rPr>
              <a:t>Δ</a:t>
            </a:r>
            <a:r>
              <a:rPr lang="en-US" sz="2800" dirty="0" smtClean="0">
                <a:solidFill>
                  <a:schemeClr val="bg1"/>
                </a:solidFill>
              </a:rPr>
              <a:t>CS  =  - (b + c)</a:t>
            </a:r>
          </a:p>
          <a:p>
            <a:pPr lvl="1"/>
            <a:r>
              <a:rPr lang="el-GR" sz="2800" dirty="0" smtClean="0">
                <a:solidFill>
                  <a:schemeClr val="bg1"/>
                </a:solidFill>
              </a:rPr>
              <a:t>Δ</a:t>
            </a:r>
            <a:r>
              <a:rPr lang="en-US" sz="2800" dirty="0" smtClean="0">
                <a:solidFill>
                  <a:schemeClr val="bg1"/>
                </a:solidFill>
              </a:rPr>
              <a:t>PS  =  - (d + e)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Tax Revenue = + b + d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ΔMW  =  - (c + e)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0259" y="1480942"/>
            <a:ext cx="5422600" cy="44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99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299" y="365125"/>
            <a:ext cx="11259047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Welfare Effects of a Tax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708" y="1592261"/>
            <a:ext cx="5527222" cy="484119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Net Negative Effects labelled “deadweight losses” or efficiency losses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Losses associated with mutually voluntary trades that do not occur after the tax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Losses occur because those “happiness bursts” are eliminated</a:t>
            </a:r>
            <a:endParaRPr lang="en-US" sz="2800" dirty="0" smtClean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1520" y="1592261"/>
            <a:ext cx="5731825" cy="4699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0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299" y="365125"/>
            <a:ext cx="11259047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Tax Revenue Effects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3347" y="1458359"/>
            <a:ext cx="4958955" cy="42977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8315" y="1458359"/>
            <a:ext cx="5595741" cy="429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74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442" y="365125"/>
            <a:ext cx="11099358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Price and Quantity Effects of a Subsidy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048" y="1825625"/>
            <a:ext cx="5705699" cy="435133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</a:t>
            </a:r>
            <a:r>
              <a:rPr lang="en-US" sz="3200" dirty="0" smtClean="0">
                <a:solidFill>
                  <a:schemeClr val="bg1"/>
                </a:solidFill>
              </a:rPr>
              <a:t>uppose a specific subsidy of S ($/</a:t>
            </a:r>
            <a:r>
              <a:rPr lang="en-US" sz="3200" dirty="0" err="1" smtClean="0">
                <a:solidFill>
                  <a:schemeClr val="bg1"/>
                </a:solidFill>
              </a:rPr>
              <a:t>lb</a:t>
            </a:r>
            <a:r>
              <a:rPr lang="en-US" sz="3200" dirty="0" smtClean="0">
                <a:solidFill>
                  <a:schemeClr val="bg1"/>
                </a:solidFill>
              </a:rPr>
              <a:t>) is imposed on in a market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In diagram 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S = </a:t>
            </a:r>
            <a:r>
              <a:rPr lang="en-US" sz="2800" dirty="0" err="1" smtClean="0">
                <a:solidFill>
                  <a:schemeClr val="bg1"/>
                </a:solidFill>
              </a:rPr>
              <a:t>P</a:t>
            </a:r>
            <a:r>
              <a:rPr lang="en-US" sz="2800" baseline="-25000" dirty="0" err="1" smtClean="0">
                <a:solidFill>
                  <a:schemeClr val="bg1"/>
                </a:solidFill>
              </a:rPr>
              <a:t>Prod</a:t>
            </a:r>
            <a:r>
              <a:rPr lang="en-US" sz="2800" dirty="0" smtClean="0">
                <a:solidFill>
                  <a:schemeClr val="bg1"/>
                </a:solidFill>
              </a:rPr>
              <a:t> - </a:t>
            </a:r>
            <a:r>
              <a:rPr lang="en-US" sz="2800" dirty="0" err="1" smtClean="0">
                <a:solidFill>
                  <a:schemeClr val="bg1"/>
                </a:solidFill>
              </a:rPr>
              <a:t>P</a:t>
            </a:r>
            <a:r>
              <a:rPr lang="en-US" sz="2800" baseline="-25000" dirty="0" err="1" smtClean="0">
                <a:solidFill>
                  <a:schemeClr val="bg1"/>
                </a:solidFill>
              </a:rPr>
              <a:t>Cons</a:t>
            </a:r>
            <a:endParaRPr lang="en-US" sz="2800" baseline="-25000" dirty="0" smtClean="0">
              <a:solidFill>
                <a:schemeClr val="bg1"/>
              </a:solidFill>
            </a:endParaRP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S(</a:t>
            </a:r>
            <a:r>
              <a:rPr lang="en-US" sz="2800" dirty="0" err="1" smtClean="0">
                <a:solidFill>
                  <a:schemeClr val="bg1"/>
                </a:solidFill>
              </a:rPr>
              <a:t>P</a:t>
            </a:r>
            <a:r>
              <a:rPr lang="en-US" sz="2800" baseline="-25000" dirty="0" err="1" smtClean="0">
                <a:solidFill>
                  <a:schemeClr val="bg1"/>
                </a:solidFill>
              </a:rPr>
              <a:t>Prod</a:t>
            </a:r>
            <a:r>
              <a:rPr lang="en-US" sz="2800" dirty="0" smtClean="0">
                <a:solidFill>
                  <a:schemeClr val="bg1"/>
                </a:solidFill>
              </a:rPr>
              <a:t>)  =  D(</a:t>
            </a:r>
            <a:r>
              <a:rPr lang="en-US" sz="2800" dirty="0" err="1" smtClean="0">
                <a:solidFill>
                  <a:schemeClr val="bg1"/>
                </a:solidFill>
              </a:rPr>
              <a:t>P</a:t>
            </a:r>
            <a:r>
              <a:rPr lang="en-US" sz="2800" baseline="-25000" dirty="0" err="1" smtClean="0">
                <a:solidFill>
                  <a:schemeClr val="bg1"/>
                </a:solidFill>
              </a:rPr>
              <a:t>Cons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sz="3200" dirty="0">
                <a:solidFill>
                  <a:schemeClr val="bg1"/>
                </a:solidFill>
              </a:rPr>
              <a:t>Consumer price </a:t>
            </a:r>
            <a:r>
              <a:rPr lang="en-US" sz="3200" dirty="0" smtClean="0">
                <a:solidFill>
                  <a:schemeClr val="bg1"/>
                </a:solidFill>
              </a:rPr>
              <a:t>falls </a:t>
            </a:r>
            <a:r>
              <a:rPr lang="en-US" sz="3200" dirty="0">
                <a:solidFill>
                  <a:schemeClr val="bg1"/>
                </a:solidFill>
              </a:rPr>
              <a:t>with </a:t>
            </a:r>
            <a:r>
              <a:rPr lang="en-US" sz="3200" dirty="0" smtClean="0">
                <a:solidFill>
                  <a:schemeClr val="bg1"/>
                </a:solidFill>
              </a:rPr>
              <a:t>subs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Producer price </a:t>
            </a:r>
            <a:r>
              <a:rPr lang="en-US" sz="3200" dirty="0" smtClean="0">
                <a:solidFill>
                  <a:schemeClr val="bg1"/>
                </a:solidFill>
              </a:rPr>
              <a:t>rises </a:t>
            </a:r>
            <a:r>
              <a:rPr lang="en-US" sz="3200" dirty="0">
                <a:solidFill>
                  <a:schemeClr val="bg1"/>
                </a:solidFill>
              </a:rPr>
              <a:t>with </a:t>
            </a:r>
            <a:r>
              <a:rPr lang="en-US" sz="3200" dirty="0" smtClean="0">
                <a:solidFill>
                  <a:schemeClr val="bg1"/>
                </a:solidFill>
              </a:rPr>
              <a:t>subs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Quantity traded </a:t>
            </a:r>
            <a:r>
              <a:rPr lang="en-US" sz="3200" dirty="0" smtClean="0">
                <a:solidFill>
                  <a:schemeClr val="bg1"/>
                </a:solidFill>
              </a:rPr>
              <a:t>rises with subs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121" y="1952363"/>
            <a:ext cx="5775662" cy="42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77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299" y="365125"/>
            <a:ext cx="11259047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Welfare Effects of a Subsidy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708" y="1592261"/>
            <a:ext cx="5527222" cy="484119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Change in Welfare from Subs.</a:t>
            </a:r>
          </a:p>
          <a:p>
            <a:pPr lvl="1"/>
            <a:r>
              <a:rPr lang="el-GR" sz="2800" dirty="0" smtClean="0">
                <a:solidFill>
                  <a:schemeClr val="bg1"/>
                </a:solidFill>
              </a:rPr>
              <a:t>Δ</a:t>
            </a:r>
            <a:r>
              <a:rPr lang="en-US" sz="2800" dirty="0" smtClean="0">
                <a:solidFill>
                  <a:schemeClr val="bg1"/>
                </a:solidFill>
              </a:rPr>
              <a:t>CS  =  + c + d + e</a:t>
            </a:r>
          </a:p>
          <a:p>
            <a:pPr lvl="1"/>
            <a:r>
              <a:rPr lang="el-GR" sz="2800" dirty="0" smtClean="0">
                <a:solidFill>
                  <a:schemeClr val="bg1"/>
                </a:solidFill>
              </a:rPr>
              <a:t>Δ</a:t>
            </a:r>
            <a:r>
              <a:rPr lang="en-US" sz="2800" dirty="0" smtClean="0">
                <a:solidFill>
                  <a:schemeClr val="bg1"/>
                </a:solidFill>
              </a:rPr>
              <a:t>PS  =  + a + b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Subs Revenue Effect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 = - (a + b + c + d + e + f)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ΔMW  =  - f</a:t>
            </a:r>
          </a:p>
          <a:p>
            <a:pPr lvl="1"/>
            <a:endParaRPr lang="en-US" sz="2800" dirty="0">
              <a:solidFill>
                <a:schemeClr val="bg1"/>
              </a:solidFill>
            </a:endParaRP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f is a deadweight/efficiency loss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3807" y="1769483"/>
            <a:ext cx="5775662" cy="42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20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Definitions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 tax is a government fee collected from individuals or businesses based ownership, income, or some specified action.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A subsidy is a government payment made to </a:t>
            </a:r>
            <a:r>
              <a:rPr lang="en-US" sz="3200" dirty="0">
                <a:solidFill>
                  <a:schemeClr val="bg1"/>
                </a:solidFill>
              </a:rPr>
              <a:t>individuals or businesses based ownership, income, or some specified action. </a:t>
            </a:r>
          </a:p>
        </p:txBody>
      </p:sp>
    </p:spTree>
    <p:extLst>
      <p:ext uri="{BB962C8B-B14F-4D97-AF65-F5344CB8AC3E}">
        <p14:creationId xmlns:p14="http://schemas.microsoft.com/office/powerpoint/2010/main" val="425273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709" y="365125"/>
            <a:ext cx="11430638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Tax Incidence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708" y="1592261"/>
            <a:ext cx="5527222" cy="484119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Tax incidence refers to who pays more of the tax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Because </a:t>
            </a:r>
            <a:r>
              <a:rPr lang="en-US" sz="3200" dirty="0" err="1" smtClean="0">
                <a:solidFill>
                  <a:schemeClr val="bg1"/>
                </a:solidFill>
              </a:rPr>
              <a:t>P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Cons</a:t>
            </a:r>
            <a:r>
              <a:rPr lang="en-US" sz="3200" dirty="0" smtClean="0">
                <a:solidFill>
                  <a:schemeClr val="bg1"/>
                </a:solidFill>
              </a:rPr>
              <a:t> rises, consumers  pay a part of the tax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Because </a:t>
            </a:r>
            <a:r>
              <a:rPr lang="en-US" sz="3200" dirty="0" err="1" smtClean="0">
                <a:solidFill>
                  <a:schemeClr val="bg1"/>
                </a:solidFill>
              </a:rPr>
              <a:t>P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Prod</a:t>
            </a:r>
            <a:r>
              <a:rPr lang="en-US" sz="3200" dirty="0" smtClean="0">
                <a:solidFill>
                  <a:schemeClr val="bg1"/>
                </a:solidFill>
              </a:rPr>
              <a:t> falls, producers pay part of the tax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Note how consumers pay less as demand becomes more elastic (flatter), </a:t>
            </a:r>
            <a:r>
              <a:rPr lang="en-US" sz="3200" dirty="0" err="1" smtClean="0">
                <a:solidFill>
                  <a:schemeClr val="bg1"/>
                </a:solidFill>
              </a:rPr>
              <a:t>c.p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  <a:endParaRPr lang="en-US" sz="2800" dirty="0" smtClean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9270" y="1496540"/>
            <a:ext cx="5969079" cy="426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4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709" y="365125"/>
            <a:ext cx="11430638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Tax Incidence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708" y="1592261"/>
            <a:ext cx="5527222" cy="484119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Note how producers pay less as supply becomes more elastic (flatter), </a:t>
            </a:r>
            <a:r>
              <a:rPr lang="en-US" sz="3200" dirty="0" err="1" smtClean="0">
                <a:solidFill>
                  <a:schemeClr val="bg1"/>
                </a:solidFill>
              </a:rPr>
              <a:t>c.p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the more sensitive you are to price changes, the lower the tax incidence</a:t>
            </a:r>
            <a:endParaRPr lang="en-US" sz="2800" dirty="0" smtClean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8028" y="1360655"/>
            <a:ext cx="5811322" cy="4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15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Tax Problem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Suppose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Q</a:t>
            </a:r>
            <a:r>
              <a:rPr lang="en-US" sz="2800" baseline="-25000" dirty="0" smtClean="0">
                <a:solidFill>
                  <a:schemeClr val="bg1"/>
                </a:solidFill>
              </a:rPr>
              <a:t>D</a:t>
            </a:r>
            <a:r>
              <a:rPr lang="en-US" sz="2800" dirty="0" smtClean="0">
                <a:solidFill>
                  <a:schemeClr val="bg1"/>
                </a:solidFill>
              </a:rPr>
              <a:t>  =  40  -  P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Q</a:t>
            </a:r>
            <a:r>
              <a:rPr lang="en-US" sz="2800" baseline="-25000" dirty="0" smtClean="0">
                <a:solidFill>
                  <a:schemeClr val="bg1"/>
                </a:solidFill>
              </a:rPr>
              <a:t>S</a:t>
            </a:r>
            <a:r>
              <a:rPr lang="en-US" sz="2800" dirty="0" smtClean="0">
                <a:solidFill>
                  <a:schemeClr val="bg1"/>
                </a:solidFill>
              </a:rPr>
              <a:t>  =  P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Tax:  T = $6 per </a:t>
            </a:r>
            <a:r>
              <a:rPr lang="en-US" sz="2800" dirty="0" err="1" smtClean="0">
                <a:solidFill>
                  <a:schemeClr val="bg1"/>
                </a:solidFill>
              </a:rPr>
              <a:t>lb</a:t>
            </a:r>
            <a:endParaRPr lang="en-US" sz="2800" dirty="0" smtClean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Solve for </a:t>
            </a:r>
            <a:r>
              <a:rPr lang="en-US" sz="3200" dirty="0" err="1" smtClean="0">
                <a:solidFill>
                  <a:schemeClr val="bg1"/>
                </a:solidFill>
              </a:rPr>
              <a:t>P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Cons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P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Prod</a:t>
            </a:r>
            <a:r>
              <a:rPr lang="en-US" sz="3200" dirty="0" smtClean="0">
                <a:solidFill>
                  <a:schemeClr val="bg1"/>
                </a:solidFill>
              </a:rPr>
              <a:t>, and Q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Solve for DWL due to the tax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75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Subsidy Problem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Suppose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Q</a:t>
            </a:r>
            <a:r>
              <a:rPr lang="en-US" sz="2800" baseline="-25000" dirty="0" smtClean="0">
                <a:solidFill>
                  <a:schemeClr val="bg1"/>
                </a:solidFill>
              </a:rPr>
              <a:t>D</a:t>
            </a:r>
            <a:r>
              <a:rPr lang="en-US" sz="2800" dirty="0" smtClean="0">
                <a:solidFill>
                  <a:schemeClr val="bg1"/>
                </a:solidFill>
              </a:rPr>
              <a:t>  =  40  -  P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Q</a:t>
            </a:r>
            <a:r>
              <a:rPr lang="en-US" sz="2800" baseline="-25000" dirty="0" smtClean="0">
                <a:solidFill>
                  <a:schemeClr val="bg1"/>
                </a:solidFill>
              </a:rPr>
              <a:t>S</a:t>
            </a:r>
            <a:r>
              <a:rPr lang="en-US" sz="2800" dirty="0" smtClean="0">
                <a:solidFill>
                  <a:schemeClr val="bg1"/>
                </a:solidFill>
              </a:rPr>
              <a:t>  =  P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Subsidy:  </a:t>
            </a:r>
            <a:r>
              <a:rPr lang="en-US" sz="2800" dirty="0">
                <a:solidFill>
                  <a:schemeClr val="bg1"/>
                </a:solidFill>
              </a:rPr>
              <a:t>S</a:t>
            </a:r>
            <a:r>
              <a:rPr lang="en-US" sz="2800" dirty="0" smtClean="0">
                <a:solidFill>
                  <a:schemeClr val="bg1"/>
                </a:solidFill>
              </a:rPr>
              <a:t> = $4 per </a:t>
            </a:r>
            <a:r>
              <a:rPr lang="en-US" sz="2800" dirty="0" err="1" smtClean="0">
                <a:solidFill>
                  <a:schemeClr val="bg1"/>
                </a:solidFill>
              </a:rPr>
              <a:t>lb</a:t>
            </a:r>
            <a:endParaRPr lang="en-US" sz="2800" dirty="0" smtClean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Solve for </a:t>
            </a:r>
            <a:r>
              <a:rPr lang="en-US" sz="3200" dirty="0" err="1" smtClean="0">
                <a:solidFill>
                  <a:schemeClr val="bg1"/>
                </a:solidFill>
              </a:rPr>
              <a:t>P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Cons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P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Prod</a:t>
            </a:r>
            <a:r>
              <a:rPr lang="en-US" sz="3200" dirty="0" smtClean="0">
                <a:solidFill>
                  <a:schemeClr val="bg1"/>
                </a:solidFill>
              </a:rPr>
              <a:t>, and Q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Solve for DWL due to the subsidy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71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Types of Taxes and Subsidies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Taxes include, income taxes, property taxes, social security taxes, sales taxes, profit taxes, import taxes (tariffs), commodity taxes, etc.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Subsidies include agricultural subsidies, energy subsidies, housing subsidies, healthcare subsidies, export subsidies, </a:t>
            </a:r>
            <a:r>
              <a:rPr lang="en-US" sz="3200" dirty="0">
                <a:solidFill>
                  <a:schemeClr val="bg1"/>
                </a:solidFill>
              </a:rPr>
              <a:t>etc. </a:t>
            </a:r>
          </a:p>
        </p:txBody>
      </p:sp>
    </p:spTree>
    <p:extLst>
      <p:ext uri="{BB962C8B-B14F-4D97-AF65-F5344CB8AC3E}">
        <p14:creationId xmlns:p14="http://schemas.microsoft.com/office/powerpoint/2010/main" val="54120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Types of Taxes and Subsidies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Taxes and subsidies can be implemented in two basic ways</a:t>
            </a:r>
            <a:endParaRPr lang="en-US" sz="3200" dirty="0">
              <a:solidFill>
                <a:schemeClr val="bg1"/>
              </a:solidFill>
            </a:endParaRP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Ad valorem – this is assessed as a percentage of the value of something.  (% of sales, % of imports, % of profit, etc.) </a:t>
            </a:r>
          </a:p>
          <a:p>
            <a:pPr lvl="1"/>
            <a:endParaRPr lang="en-US" sz="2800" dirty="0">
              <a:solidFill>
                <a:schemeClr val="bg1"/>
              </a:solidFill>
            </a:endParaRP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Specific – this is assessed as a dollar charge per unit (</a:t>
            </a:r>
            <a:r>
              <a:rPr lang="en-US" sz="2800" dirty="0" err="1" smtClean="0">
                <a:solidFill>
                  <a:schemeClr val="bg1"/>
                </a:solidFill>
              </a:rPr>
              <a:t>eg</a:t>
            </a:r>
            <a:r>
              <a:rPr lang="en-US" sz="2800" dirty="0" smtClean="0">
                <a:solidFill>
                  <a:schemeClr val="bg1"/>
                </a:solidFill>
              </a:rPr>
              <a:t>. a tariff of 3.9 cents per kilogram on tomato imports; or, 18.3 cents per gallon of gasoline, etc.) </a:t>
            </a:r>
          </a:p>
          <a:p>
            <a:pPr lvl="1"/>
            <a:endParaRPr lang="en-US" sz="2800" dirty="0" smtClean="0">
              <a:solidFill>
                <a:schemeClr val="bg1"/>
              </a:solidFill>
            </a:endParaRP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The tax/subsidy can be assessed on the amount produced, the amount consumed, or the amount traded.</a:t>
            </a:r>
            <a:endParaRPr lang="en-US" sz="2800" dirty="0">
              <a:solidFill>
                <a:schemeClr val="bg1"/>
              </a:solidFill>
            </a:endParaRPr>
          </a:p>
          <a:p>
            <a:pPr lvl="1"/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85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Purpose of Taxes and Subsidies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The primary purpose of taxes is to collect revenue needed to run government operations. (e.g., income taxes)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The secondary purpose of taxes is to discourage some particular action or behavior (e.g. pollution and cigarette taxes)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The primary purpose of subsidies is to encourage particular activities or outcomes (e.g., solar energy subsidies, housing subsidies for low income families</a:t>
            </a:r>
            <a:r>
              <a:rPr lang="en-US" sz="3200" smtClean="0">
                <a:solidFill>
                  <a:schemeClr val="bg1"/>
                </a:solidFill>
              </a:rPr>
              <a:t>, etc.)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59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Our Analysis of Taxes and Subsidies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We will not analyze all types of taxes and subsidies …  too complex.  Take a public finance course to learn more)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Instead we will consider a simple specific tax and subsidy assessed per unit of a particular good traded in a market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Much like a gasoline tax or an alcohol tax…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The effects shown will be similar to the effects of other types of taxes and subsidies (such as ad valorem, property, income, etc.) 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22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Price and Quantity Effects of a Production Tax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708" y="1825625"/>
            <a:ext cx="5527222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First, suppose a specific tax of T ($/</a:t>
            </a:r>
            <a:r>
              <a:rPr lang="en-US" sz="3200" dirty="0" err="1" smtClean="0">
                <a:solidFill>
                  <a:schemeClr val="bg1"/>
                </a:solidFill>
              </a:rPr>
              <a:t>lb</a:t>
            </a:r>
            <a:r>
              <a:rPr lang="en-US" sz="3200" dirty="0" smtClean="0">
                <a:solidFill>
                  <a:schemeClr val="bg1"/>
                </a:solidFill>
              </a:rPr>
              <a:t>) is imposed on </a:t>
            </a:r>
            <a:r>
              <a:rPr lang="en-US" sz="3200" dirty="0" smtClean="0">
                <a:solidFill>
                  <a:srgbClr val="FFFF00"/>
                </a:solidFill>
              </a:rPr>
              <a:t>production</a:t>
            </a:r>
            <a:r>
              <a:rPr lang="en-US" sz="3200" dirty="0" smtClean="0">
                <a:solidFill>
                  <a:schemeClr val="bg1"/>
                </a:solidFill>
              </a:rPr>
              <a:t> in a market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In diagram T = </a:t>
            </a:r>
            <a:r>
              <a:rPr lang="en-US" sz="3200" dirty="0" err="1" smtClean="0">
                <a:solidFill>
                  <a:schemeClr val="bg1"/>
                </a:solidFill>
              </a:rPr>
              <a:t>P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Cons</a:t>
            </a:r>
            <a:r>
              <a:rPr lang="en-US" sz="3200" dirty="0" smtClean="0">
                <a:solidFill>
                  <a:schemeClr val="bg1"/>
                </a:solidFill>
              </a:rPr>
              <a:t> - </a:t>
            </a:r>
            <a:r>
              <a:rPr lang="en-US" sz="3200" dirty="0" err="1" smtClean="0">
                <a:solidFill>
                  <a:schemeClr val="bg1"/>
                </a:solidFill>
              </a:rPr>
              <a:t>P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Prod</a:t>
            </a:r>
            <a:endParaRPr lang="en-US" sz="3200" baseline="-250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Originally to induce production of Q</a:t>
            </a:r>
            <a:r>
              <a:rPr lang="en-US" sz="3200" baseline="-25000" dirty="0" smtClean="0">
                <a:solidFill>
                  <a:schemeClr val="bg1"/>
                </a:solidFill>
              </a:rPr>
              <a:t>1</a:t>
            </a:r>
            <a:r>
              <a:rPr lang="en-US" sz="3200" dirty="0" smtClean="0">
                <a:solidFill>
                  <a:schemeClr val="bg1"/>
                </a:solidFill>
              </a:rPr>
              <a:t>, producers must get the price </a:t>
            </a:r>
            <a:r>
              <a:rPr lang="en-US" sz="3200" dirty="0" err="1" smtClean="0">
                <a:solidFill>
                  <a:schemeClr val="bg1"/>
                </a:solidFill>
              </a:rPr>
              <a:t>P</a:t>
            </a:r>
            <a:r>
              <a:rPr lang="en-US" sz="3200" baseline="-25000" dirty="0" err="1">
                <a:solidFill>
                  <a:schemeClr val="bg1"/>
                </a:solidFill>
              </a:rPr>
              <a:t>P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rod</a:t>
            </a:r>
            <a:endParaRPr lang="en-US" sz="3200" baseline="-250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With tax T, producers must receive </a:t>
            </a:r>
            <a:r>
              <a:rPr lang="en-US" sz="3200" dirty="0" err="1" smtClean="0">
                <a:solidFill>
                  <a:schemeClr val="bg1"/>
                </a:solidFill>
              </a:rPr>
              <a:t>P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Cons</a:t>
            </a:r>
            <a:r>
              <a:rPr lang="en-US" sz="3200" dirty="0" smtClean="0">
                <a:solidFill>
                  <a:schemeClr val="bg1"/>
                </a:solidFill>
              </a:rPr>
              <a:t> to induce Q</a:t>
            </a:r>
            <a:r>
              <a:rPr lang="en-US" sz="3200" baseline="-25000" dirty="0" smtClean="0">
                <a:solidFill>
                  <a:schemeClr val="bg1"/>
                </a:solidFill>
              </a:rPr>
              <a:t>1</a:t>
            </a:r>
            <a:r>
              <a:rPr lang="en-US" sz="3200" dirty="0" smtClean="0">
                <a:solidFill>
                  <a:schemeClr val="bg1"/>
                </a:solidFill>
              </a:rPr>
              <a:t> production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768474"/>
            <a:ext cx="5845175" cy="417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12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Price and Quantity Effects of a Production Tax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708" y="1592261"/>
            <a:ext cx="5527222" cy="4841196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Supply curve S’ is shifted up by T to reflect the extra tax that must be paid by producers at each quantity produced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S’ is a function of the market price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The intersection of S’ and D determines the equilibrium price (</a:t>
            </a:r>
            <a:r>
              <a:rPr lang="en-US" sz="3200" dirty="0" err="1" smtClean="0">
                <a:solidFill>
                  <a:schemeClr val="bg1"/>
                </a:solidFill>
              </a:rPr>
              <a:t>P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Cons</a:t>
            </a:r>
            <a:r>
              <a:rPr lang="en-US" sz="3200" dirty="0" smtClean="0">
                <a:solidFill>
                  <a:schemeClr val="bg1"/>
                </a:solidFill>
              </a:rPr>
              <a:t>) and quantity (Q</a:t>
            </a:r>
            <a:r>
              <a:rPr lang="en-US" sz="3200" baseline="-25000" dirty="0" smtClean="0">
                <a:solidFill>
                  <a:schemeClr val="bg1"/>
                </a:solidFill>
              </a:rPr>
              <a:t>1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Firms do not receive the market price though.  They pay the tax T and receive only </a:t>
            </a:r>
            <a:r>
              <a:rPr lang="en-US" sz="3200" dirty="0" err="1" smtClean="0">
                <a:solidFill>
                  <a:schemeClr val="bg1"/>
                </a:solidFill>
              </a:rPr>
              <a:t>P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Prod</a:t>
            </a:r>
            <a:endParaRPr lang="en-US" sz="3200" baseline="-250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768474"/>
            <a:ext cx="5845175" cy="417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51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Price and Quantity Effects of a Production Tax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708" y="1592261"/>
            <a:ext cx="5527222" cy="4841196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P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Cons</a:t>
            </a:r>
            <a:r>
              <a:rPr lang="en-US" sz="3200" dirty="0" smtClean="0">
                <a:solidFill>
                  <a:schemeClr val="bg1"/>
                </a:solidFill>
              </a:rPr>
              <a:t> is the market price, or the price paid by consumers at the market.  (i.e., price on the price tag)</a:t>
            </a:r>
          </a:p>
          <a:p>
            <a:r>
              <a:rPr lang="en-US" sz="3200" dirty="0" err="1" smtClean="0">
                <a:solidFill>
                  <a:schemeClr val="bg1"/>
                </a:solidFill>
              </a:rPr>
              <a:t>P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Prod</a:t>
            </a:r>
            <a:r>
              <a:rPr lang="en-US" sz="3200" dirty="0" smtClean="0">
                <a:solidFill>
                  <a:schemeClr val="bg1"/>
                </a:solidFill>
              </a:rPr>
              <a:t> is the price received by producers after paying the tax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Consumer price rises with tax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Producer price falls with tax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Quantity traded falls with tax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768474"/>
            <a:ext cx="5845175" cy="417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10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42547</TotalTime>
  <Words>1239</Words>
  <Application>Microsoft Office PowerPoint</Application>
  <PresentationFormat>Widescreen</PresentationFormat>
  <Paragraphs>127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Office Theme</vt:lpstr>
      <vt:lpstr>Government Taxes and Subsidies</vt:lpstr>
      <vt:lpstr>Definitions</vt:lpstr>
      <vt:lpstr>Types of Taxes and Subsidies</vt:lpstr>
      <vt:lpstr>Types of Taxes and Subsidies</vt:lpstr>
      <vt:lpstr>The Purpose of Taxes and Subsidies</vt:lpstr>
      <vt:lpstr>Our Analysis of Taxes and Subsidies</vt:lpstr>
      <vt:lpstr>Price and Quantity Effects of a Production Tax</vt:lpstr>
      <vt:lpstr>Price and Quantity Effects of a Production Tax</vt:lpstr>
      <vt:lpstr>Price and Quantity Effects of a Production Tax</vt:lpstr>
      <vt:lpstr>Price and Quantity Effects of a Consumption Tax</vt:lpstr>
      <vt:lpstr>Price and Quantity Effects of a Consumption Tax</vt:lpstr>
      <vt:lpstr>Price and Quantity Effects of a Consumption Tax</vt:lpstr>
      <vt:lpstr>Equivalence of a Production and Consumption Tax</vt:lpstr>
      <vt:lpstr>Equivalence of a Production and Consumption Tax</vt:lpstr>
      <vt:lpstr>Welfare Effects of a Tax</vt:lpstr>
      <vt:lpstr>Welfare Effects of a Tax</vt:lpstr>
      <vt:lpstr>Tax Revenue Effects </vt:lpstr>
      <vt:lpstr>Price and Quantity Effects of a Subsidy</vt:lpstr>
      <vt:lpstr>Welfare Effects of a Subsidy</vt:lpstr>
      <vt:lpstr>Tax Incidence</vt:lpstr>
      <vt:lpstr>Tax Incidence</vt:lpstr>
      <vt:lpstr>Tax Problem</vt:lpstr>
      <vt:lpstr>Subsidy Problem</vt:lpstr>
    </vt:vector>
  </TitlesOfParts>
  <Company>GW Columbian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Imperfections</dc:title>
  <dc:creator>Steven Suranovic</dc:creator>
  <cp:lastModifiedBy>Steven Suranovic</cp:lastModifiedBy>
  <cp:revision>231</cp:revision>
  <dcterms:created xsi:type="dcterms:W3CDTF">2020-04-13T23:36:54Z</dcterms:created>
  <dcterms:modified xsi:type="dcterms:W3CDTF">2020-12-24T16:00:01Z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