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1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5" r:id="rId13"/>
    <p:sldId id="279" r:id="rId14"/>
    <p:sldId id="280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4553-3098-4792-996D-309A9F574982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484D-9F53-4475-9082-B381CE790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94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4553-3098-4792-996D-309A9F574982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484D-9F53-4475-9082-B381CE790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4553-3098-4792-996D-309A9F574982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484D-9F53-4475-9082-B381CE790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733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4553-3098-4792-996D-309A9F574982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484D-9F53-4475-9082-B381CE790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51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4553-3098-4792-996D-309A9F574982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484D-9F53-4475-9082-B381CE790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6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4553-3098-4792-996D-309A9F574982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484D-9F53-4475-9082-B381CE790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027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4553-3098-4792-996D-309A9F574982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484D-9F53-4475-9082-B381CE790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00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4553-3098-4792-996D-309A9F574982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484D-9F53-4475-9082-B381CE790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142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4553-3098-4792-996D-309A9F574982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484D-9F53-4475-9082-B381CE790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580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4553-3098-4792-996D-309A9F574982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484D-9F53-4475-9082-B381CE790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68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4553-3098-4792-996D-309A9F574982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484D-9F53-4475-9082-B381CE790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72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64553-3098-4792-996D-309A9F574982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5484D-9F53-4475-9082-B381CE790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179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1"/>
            <a:ext cx="12192002" cy="685800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19331" y="1210573"/>
            <a:ext cx="8001585" cy="70696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Theory of Market Supply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113182" y="2900847"/>
            <a:ext cx="10201523" cy="1766569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Steven Suranovic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George </a:t>
            </a:r>
            <a:r>
              <a:rPr lang="en-US" sz="2400" smtClean="0">
                <a:solidFill>
                  <a:srgbClr val="FFFF00"/>
                </a:solidFill>
              </a:rPr>
              <a:t>Washington University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86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1"/>
            <a:ext cx="12192002" cy="685800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85323" y="329640"/>
            <a:ext cx="8001585" cy="70696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Equilibrium Story:  Price too Low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081378" y="1358294"/>
            <a:ext cx="5104738" cy="507153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Suppose the price P = PL =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@PL  Q</a:t>
            </a:r>
            <a:r>
              <a:rPr lang="en-US" sz="3000" baseline="-25000" dirty="0" smtClean="0">
                <a:solidFill>
                  <a:srgbClr val="FFFF00"/>
                </a:solidFill>
              </a:rPr>
              <a:t>D</a:t>
            </a:r>
            <a:r>
              <a:rPr lang="en-US" sz="3000" dirty="0" smtClean="0">
                <a:solidFill>
                  <a:srgbClr val="FFFF00"/>
                </a:solidFill>
              </a:rPr>
              <a:t> = 40 – 10 = 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@PL   Q</a:t>
            </a:r>
            <a:r>
              <a:rPr lang="en-US" sz="3000" baseline="-25000" dirty="0" smtClean="0">
                <a:solidFill>
                  <a:srgbClr val="FFFF00"/>
                </a:solidFill>
              </a:rPr>
              <a:t>S</a:t>
            </a:r>
            <a:r>
              <a:rPr lang="en-US" sz="3000" dirty="0" smtClean="0">
                <a:solidFill>
                  <a:srgbClr val="FFFF00"/>
                </a:solidFill>
              </a:rPr>
              <a:t> =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Excess demand = 30 – 10 = 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 Auctioneer raises price because desires to trade are not equal ..  Too much demand. Inventories fall.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As price rises, demand falls and supply rises until P = 20</a:t>
            </a:r>
            <a:endParaRPr lang="en-US" sz="30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572" y="1358294"/>
            <a:ext cx="5690988" cy="381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5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1"/>
            <a:ext cx="12192002" cy="685800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95476" y="329640"/>
            <a:ext cx="8001585" cy="70696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Equilibrium Story:  Price too High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081378" y="1358294"/>
            <a:ext cx="5104738" cy="507153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Suppose the price P = PL = 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@PL  Q</a:t>
            </a:r>
            <a:r>
              <a:rPr lang="en-US" sz="3000" baseline="-25000" dirty="0" smtClean="0">
                <a:solidFill>
                  <a:srgbClr val="FFFF00"/>
                </a:solidFill>
              </a:rPr>
              <a:t>D</a:t>
            </a:r>
            <a:r>
              <a:rPr lang="en-US" sz="3000" dirty="0" smtClean="0">
                <a:solidFill>
                  <a:srgbClr val="FFFF00"/>
                </a:solidFill>
              </a:rPr>
              <a:t> = 40 – 30 =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@PL   Q</a:t>
            </a:r>
            <a:r>
              <a:rPr lang="en-US" sz="3000" baseline="-25000" dirty="0" smtClean="0">
                <a:solidFill>
                  <a:srgbClr val="FFFF00"/>
                </a:solidFill>
              </a:rPr>
              <a:t>S</a:t>
            </a:r>
            <a:r>
              <a:rPr lang="en-US" sz="3000" dirty="0" smtClean="0">
                <a:solidFill>
                  <a:srgbClr val="FFFF00"/>
                </a:solidFill>
              </a:rPr>
              <a:t> = 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Excess supply = 30 – 10 = 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 Auctioneer lowers price because desires to trade are not equal ..  Too much supply and buildup of inventory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As price falls, demand rises and supply falls until P = 20</a:t>
            </a:r>
            <a:endParaRPr lang="en-US" sz="30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835" y="1708150"/>
            <a:ext cx="5738448" cy="407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0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1"/>
            <a:ext cx="12192002" cy="68580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140" y="0"/>
            <a:ext cx="9125925" cy="68444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41336" y="1470991"/>
            <a:ext cx="8945217" cy="5231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89197" y="135172"/>
            <a:ext cx="3586038" cy="3666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3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1"/>
            <a:ext cx="12192002" cy="68580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140" y="0"/>
            <a:ext cx="9125925" cy="68444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41336" y="3593990"/>
            <a:ext cx="8945217" cy="3108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9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1"/>
            <a:ext cx="12192002" cy="68580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140" y="0"/>
            <a:ext cx="9125925" cy="68444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41337" y="4643562"/>
            <a:ext cx="3927944" cy="2059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6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1"/>
            <a:ext cx="12192002" cy="68580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140" y="0"/>
            <a:ext cx="9125925" cy="684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5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1"/>
            <a:ext cx="12192002" cy="685800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27567" y="312075"/>
            <a:ext cx="8001585" cy="70696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Theory of Supply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081377" y="1358294"/>
            <a:ext cx="10201523" cy="507153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Mechanics of the supply function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Shifts vs movements along the curve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Derived from the assumptions of perfect competition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Many firms taking prices as given because they are each too small to affect the market price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Homogeneous good, perfect info, no deception, profit-max firms, standard cost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No supply function in monopoly or oligopoly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Because these firms don’t take market price as given; they set the market price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3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1"/>
            <a:ext cx="12192002" cy="685800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81377" y="312075"/>
            <a:ext cx="10058400" cy="70696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The Market Supply Function – Short-Run</a:t>
            </a: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05" y="0"/>
            <a:ext cx="10790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4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1"/>
            <a:ext cx="12192002" cy="685800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27567" y="312075"/>
            <a:ext cx="8001585" cy="70696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A Supply Function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081377" y="1358294"/>
            <a:ext cx="10201523" cy="507153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General Function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Specific Linear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Ceteris </a:t>
            </a:r>
            <a:r>
              <a:rPr lang="en-US" sz="3200" dirty="0">
                <a:solidFill>
                  <a:srgbClr val="FFFF00"/>
                </a:solidFill>
              </a:rPr>
              <a:t>Paribus (Everything else constant) ‐ </a:t>
            </a:r>
            <a:r>
              <a:rPr lang="en-US" sz="3200" dirty="0" smtClean="0">
                <a:solidFill>
                  <a:srgbClr val="FFFF00"/>
                </a:solidFill>
              </a:rPr>
              <a:t>Let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IP </a:t>
            </a:r>
            <a:r>
              <a:rPr lang="en-US" sz="2800" dirty="0">
                <a:solidFill>
                  <a:srgbClr val="FFFF00"/>
                </a:solidFill>
              </a:rPr>
              <a:t>= </a:t>
            </a:r>
            <a:r>
              <a:rPr lang="en-US" sz="2800" dirty="0" smtClean="0">
                <a:solidFill>
                  <a:srgbClr val="FFFF00"/>
                </a:solidFill>
              </a:rPr>
              <a:t>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Let </a:t>
            </a:r>
            <a:r>
              <a:rPr lang="en-US" sz="2800" dirty="0">
                <a:solidFill>
                  <a:srgbClr val="FFFF00"/>
                </a:solidFill>
              </a:rPr>
              <a:t>the “5” incorporate everything else.</a:t>
            </a:r>
            <a:r>
              <a:rPr lang="en-US" sz="2800" dirty="0" smtClean="0">
                <a:solidFill>
                  <a:srgbClr val="FFFF00"/>
                </a:solidFill>
              </a:rPr>
              <a:t>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Then </a:t>
            </a:r>
            <a:r>
              <a:rPr lang="en-US" sz="3200" dirty="0">
                <a:solidFill>
                  <a:srgbClr val="FFFF00"/>
                </a:solidFill>
              </a:rPr>
              <a:t>Q</a:t>
            </a:r>
            <a:r>
              <a:rPr lang="en-US" sz="3200" baseline="-25000" dirty="0">
                <a:solidFill>
                  <a:srgbClr val="FFFF00"/>
                </a:solidFill>
              </a:rPr>
              <a:t>S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   =    +</a:t>
            </a:r>
            <a:r>
              <a:rPr lang="en-US" sz="3200" dirty="0">
                <a:solidFill>
                  <a:srgbClr val="FFFF00"/>
                </a:solidFill>
              </a:rPr>
              <a:t>P ‐ (1/2)*10 + </a:t>
            </a:r>
            <a:r>
              <a:rPr lang="en-US" sz="3200" dirty="0" smtClean="0">
                <a:solidFill>
                  <a:srgbClr val="FFFF00"/>
                </a:solidFill>
              </a:rPr>
              <a:t>5   =    P </a:t>
            </a:r>
            <a:r>
              <a:rPr lang="en-US" sz="3200" dirty="0">
                <a:solidFill>
                  <a:srgbClr val="FFFF00"/>
                </a:solidFill>
              </a:rPr>
              <a:t>– 5 + </a:t>
            </a:r>
            <a:r>
              <a:rPr lang="en-US" sz="3200" dirty="0" smtClean="0">
                <a:solidFill>
                  <a:srgbClr val="FFFF00"/>
                </a:solidFill>
              </a:rPr>
              <a:t>5    =   P </a:t>
            </a:r>
            <a:r>
              <a:rPr lang="en-US" sz="3200" dirty="0">
                <a:solidFill>
                  <a:srgbClr val="FFFF00"/>
                </a:solidFill>
              </a:rPr>
              <a:t>+ </a:t>
            </a:r>
            <a:r>
              <a:rPr lang="en-US" sz="3200" dirty="0" smtClean="0">
                <a:solidFill>
                  <a:srgbClr val="FFFF00"/>
                </a:solidFill>
              </a:rPr>
              <a:t>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Q</a:t>
            </a:r>
            <a:r>
              <a:rPr lang="en-US" sz="3200" baseline="-25000" dirty="0" smtClean="0">
                <a:solidFill>
                  <a:srgbClr val="FFFF00"/>
                </a:solidFill>
              </a:rPr>
              <a:t>S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= P</a:t>
            </a:r>
            <a:endParaRPr lang="en-US" sz="32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681" y="1358294"/>
            <a:ext cx="4636471" cy="4784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000" y="2369384"/>
            <a:ext cx="3489502" cy="54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1"/>
            <a:ext cx="12192002" cy="685800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27567" y="312075"/>
            <a:ext cx="8001585" cy="70696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A Supply Function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081377" y="1358294"/>
            <a:ext cx="10201523" cy="507153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Using this supply function:   Q</a:t>
            </a:r>
            <a:r>
              <a:rPr lang="en-US" sz="3200" baseline="-25000" dirty="0" smtClean="0">
                <a:solidFill>
                  <a:srgbClr val="FFFF00"/>
                </a:solidFill>
              </a:rPr>
              <a:t>S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= P</a:t>
            </a:r>
            <a:endParaRPr lang="en-US" sz="32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Create a Supply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Recall: Q</a:t>
            </a:r>
            <a:r>
              <a:rPr lang="en-US" sz="3200" baseline="-25000" dirty="0" smtClean="0">
                <a:solidFill>
                  <a:srgbClr val="FFFF00"/>
                </a:solidFill>
              </a:rPr>
              <a:t>D</a:t>
            </a:r>
            <a:r>
              <a:rPr lang="en-US" sz="3200" dirty="0" smtClean="0">
                <a:solidFill>
                  <a:srgbClr val="FFFF00"/>
                </a:solidFill>
              </a:rPr>
              <a:t> = 40 - 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452" y="2835317"/>
            <a:ext cx="3867645" cy="2554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1541" y="1994978"/>
            <a:ext cx="5975657" cy="423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0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1"/>
            <a:ext cx="12192002" cy="685800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27567" y="312075"/>
            <a:ext cx="8001585" cy="70696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Shifting the Supply Function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081377" y="1358294"/>
            <a:ext cx="10201523" cy="507153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Suppose </a:t>
            </a:r>
            <a:r>
              <a:rPr lang="en-US" sz="3200" dirty="0">
                <a:solidFill>
                  <a:srgbClr val="FFFF00"/>
                </a:solidFill>
              </a:rPr>
              <a:t>Other determinants change (5 ‐&gt; 10</a:t>
            </a:r>
            <a:r>
              <a:rPr lang="en-US" sz="3200" dirty="0" smtClean="0">
                <a:solidFill>
                  <a:srgbClr val="FFFF00"/>
                </a:solidFill>
              </a:rPr>
              <a:t>) –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e.g</a:t>
            </a:r>
            <a:r>
              <a:rPr lang="en-US" sz="3000" dirty="0">
                <a:solidFill>
                  <a:srgbClr val="FFFF00"/>
                </a:solidFill>
              </a:rPr>
              <a:t>. Tech increases; or # of firms </a:t>
            </a:r>
            <a:r>
              <a:rPr lang="en-US" sz="3000" dirty="0" smtClean="0">
                <a:solidFill>
                  <a:srgbClr val="FFFF00"/>
                </a:solidFill>
              </a:rPr>
              <a:t>rises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FF00"/>
                </a:solidFill>
              </a:rPr>
              <a:t>ceteris paribus </a:t>
            </a:r>
            <a:r>
              <a:rPr lang="en-US" sz="3000" dirty="0" smtClean="0">
                <a:solidFill>
                  <a:srgbClr val="FFFF00"/>
                </a:solidFill>
              </a:rPr>
              <a:t>(IP remains fixed at 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New Supply Function:    Q</a:t>
            </a:r>
            <a:r>
              <a:rPr lang="en-US" sz="3200" baseline="-25000" dirty="0" smtClean="0">
                <a:solidFill>
                  <a:srgbClr val="FFFF00"/>
                </a:solidFill>
              </a:rPr>
              <a:t>S</a:t>
            </a:r>
            <a:r>
              <a:rPr lang="en-US" sz="3200" dirty="0" smtClean="0">
                <a:solidFill>
                  <a:srgbClr val="FFFF00"/>
                </a:solidFill>
              </a:rPr>
              <a:t> = +P – (1/2)IP  +  10  </a:t>
            </a:r>
            <a:endParaRPr lang="en-US" sz="32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                                            Q</a:t>
            </a:r>
            <a:r>
              <a:rPr lang="en-US" sz="3200" baseline="-25000" dirty="0" smtClean="0">
                <a:solidFill>
                  <a:srgbClr val="FFFF00"/>
                </a:solidFill>
              </a:rPr>
              <a:t>S</a:t>
            </a:r>
            <a:r>
              <a:rPr lang="en-US" sz="3200" dirty="0" smtClean="0">
                <a:solidFill>
                  <a:srgbClr val="FFFF00"/>
                </a:solidFill>
              </a:rPr>
              <a:t> = P + 5      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29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1"/>
            <a:ext cx="12192002" cy="685800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27567" y="312075"/>
            <a:ext cx="8001585" cy="70696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Shifting the Supply Function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081377" y="1358294"/>
            <a:ext cx="10201523" cy="507153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Using this supply function:   Q</a:t>
            </a:r>
            <a:r>
              <a:rPr lang="en-US" sz="3200" baseline="-25000" dirty="0" smtClean="0">
                <a:solidFill>
                  <a:srgbClr val="FFFF00"/>
                </a:solidFill>
              </a:rPr>
              <a:t>S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= </a:t>
            </a:r>
            <a:r>
              <a:rPr lang="en-US" sz="3200" dirty="0" smtClean="0">
                <a:solidFill>
                  <a:srgbClr val="FFFF00"/>
                </a:solidFill>
              </a:rPr>
              <a:t>P + 5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Create a Supply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Supply shifts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159" y="2733746"/>
            <a:ext cx="4398813" cy="22755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0614" y="1966501"/>
            <a:ext cx="5944049" cy="423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6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1"/>
            <a:ext cx="12192002" cy="68580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382"/>
            <a:ext cx="12192002" cy="658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9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1"/>
            <a:ext cx="12192002" cy="685800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27567" y="312075"/>
            <a:ext cx="8001585" cy="70696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Market Equilibrium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081377" y="1358294"/>
            <a:ext cx="10201523" cy="507153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A market equilibrium is the particular price and quantity traded that the market will settle towards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The profit-max and utility-max behavior is what causes the tendency to move to an equilibrium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“Equilibrium stories”  explain the adjustment process to an equilibrium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There are two versions: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1) what if the price is too low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2) what if the price is too high</a:t>
            </a:r>
            <a:endParaRPr lang="en-US" sz="3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63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32336</TotalTime>
  <Words>442</Words>
  <Application>Microsoft Office PowerPoint</Application>
  <PresentationFormat>Widescreen</PresentationFormat>
  <Paragraphs>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Theory of Market Supply</vt:lpstr>
      <vt:lpstr>Theory of Supply</vt:lpstr>
      <vt:lpstr>The Market Supply Function – Short-Run</vt:lpstr>
      <vt:lpstr>A Supply Function</vt:lpstr>
      <vt:lpstr>A Supply Function</vt:lpstr>
      <vt:lpstr>Shifting the Supply Function</vt:lpstr>
      <vt:lpstr>Shifting the Supply Function</vt:lpstr>
      <vt:lpstr>PowerPoint Presentation</vt:lpstr>
      <vt:lpstr>Market Equilibrium</vt:lpstr>
      <vt:lpstr>Equilibrium Story:  Price too Low</vt:lpstr>
      <vt:lpstr>Equilibrium Story:  Price too High</vt:lpstr>
      <vt:lpstr>PowerPoint Presentation</vt:lpstr>
      <vt:lpstr>PowerPoint Presentation</vt:lpstr>
      <vt:lpstr>PowerPoint Presentation</vt:lpstr>
      <vt:lpstr>PowerPoint Presentation</vt:lpstr>
    </vt:vector>
  </TitlesOfParts>
  <Company>GW Columbian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 Imperfections</dc:title>
  <dc:creator>Steven Suranovic</dc:creator>
  <cp:lastModifiedBy>Steven Suranovic</cp:lastModifiedBy>
  <cp:revision>136</cp:revision>
  <dcterms:created xsi:type="dcterms:W3CDTF">2020-04-13T23:36:54Z</dcterms:created>
  <dcterms:modified xsi:type="dcterms:W3CDTF">2022-05-02T14:29:03Z</dcterms:modified>
  <cp:contentStatus/>
</cp:coreProperties>
</file>