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90" r:id="rId4"/>
    <p:sldId id="259" r:id="rId5"/>
    <p:sldId id="260" r:id="rId6"/>
    <p:sldId id="262" r:id="rId7"/>
    <p:sldId id="261" r:id="rId8"/>
    <p:sldId id="263" r:id="rId9"/>
    <p:sldId id="264" r:id="rId10"/>
    <p:sldId id="287" r:id="rId11"/>
    <p:sldId id="286" r:id="rId12"/>
    <p:sldId id="267" r:id="rId13"/>
    <p:sldId id="265" r:id="rId14"/>
    <p:sldId id="266" r:id="rId15"/>
    <p:sldId id="268" r:id="rId16"/>
    <p:sldId id="269" r:id="rId17"/>
    <p:sldId id="271" r:id="rId18"/>
    <p:sldId id="272" r:id="rId19"/>
    <p:sldId id="273" r:id="rId20"/>
    <p:sldId id="274" r:id="rId21"/>
    <p:sldId id="275" r:id="rId22"/>
    <p:sldId id="270" r:id="rId23"/>
    <p:sldId id="282" r:id="rId24"/>
    <p:sldId id="278" r:id="rId25"/>
    <p:sldId id="276" r:id="rId26"/>
    <p:sldId id="279" r:id="rId27"/>
    <p:sldId id="281" r:id="rId28"/>
    <p:sldId id="277" r:id="rId29"/>
    <p:sldId id="280" r:id="rId30"/>
    <p:sldId id="283" r:id="rId31"/>
    <p:sldId id="285"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2" d="100"/>
          <a:sy n="62" d="100"/>
        </p:scale>
        <p:origin x="792"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9749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857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16673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92025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4896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64802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25500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07114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6025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7343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7277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64553-3098-4792-996D-309A9F574982}" type="datetimeFigureOut">
              <a:rPr lang="en-US" smtClean="0"/>
              <a:t>12/23/2020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5484D-9F53-4475-9082-B381CE790213}" type="slidenum">
              <a:rPr lang="en-US" smtClean="0"/>
              <a:t>‹#›</a:t>
            </a:fld>
            <a:endParaRPr lang="en-US" dirty="0"/>
          </a:p>
        </p:txBody>
      </p:sp>
    </p:spTree>
    <p:extLst>
      <p:ext uri="{BB962C8B-B14F-4D97-AF65-F5344CB8AC3E}">
        <p14:creationId xmlns:p14="http://schemas.microsoft.com/office/powerpoint/2010/main" val="315417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HN-f-2uG-kI"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R8y6DJAeolo"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gGPLidFZ60?t=40"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PgGPLidFZ60"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ted.com/talks/thomas_thwaites_how_i_built_a_toaster_from_scratch.html"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IYO3tOqDISE"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IYO3tOqDISE" TargetMode="Externa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9qjvwQrZmpk" TargetMode="Externa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DrZGT89ht-g" TargetMode="Externa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jonathanstray.com/nobel-winner-patiently-shows-adam-smith-wrong" TargetMode="External"/><Relationship Id="rId3" Type="http://schemas.openxmlformats.org/officeDocument/2006/relationships/hyperlink" Target="https://www.theatlantic.com/ideas/archive/2019/08/milton-friedman-shareholder-wrong/596545/" TargetMode="External"/><Relationship Id="rId7" Type="http://schemas.openxmlformats.org/officeDocument/2006/relationships/hyperlink" Target="https://www.imf.org/en/News/Articles/2015/09/28/04/54/vc070202" TargetMode="External"/><Relationship Id="rId2"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hyperlink" Target="https://lawliberty.org/milton-friedman-and-friedrich-hayek-fifty-years-later/" TargetMode="External"/><Relationship Id="rId5" Type="http://schemas.openxmlformats.org/officeDocument/2006/relationships/hyperlink" Target="https://lithub.com/friedrich-hayek-not-exactly-the-libertarian-darling-hes-claimed-as/" TargetMode="External"/><Relationship Id="rId4" Type="http://schemas.openxmlformats.org/officeDocument/2006/relationships/hyperlink" Target="https://www.forbes.com/2009/02/19/milton-friedman-keynes-opinions-columnists_paul_samuelson.html#3ddcaeb17e2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y6Sxv-sUYtM" TargetMode="External"/><Relationship Id="rId5" Type="http://schemas.openxmlformats.org/officeDocument/2006/relationships/image" Target="../media/image3.jpeg"/><Relationship Id="rId4" Type="http://schemas.openxmlformats.org/officeDocument/2006/relationships/hyperlink" Target="https://www.youtube.com/watch?v=y6Sxv-sUY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N-f-2uG-kI" TargetMode="External"/><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79405" y="1043075"/>
            <a:ext cx="8277308" cy="1063127"/>
          </a:xfrm>
        </p:spPr>
        <p:txBody>
          <a:bodyPr anchor="t" anchorCtr="0">
            <a:normAutofit fontScale="90000"/>
          </a:bodyPr>
          <a:lstStyle/>
          <a:p>
            <a:r>
              <a:rPr lang="en-US" dirty="0" smtClean="0">
                <a:solidFill>
                  <a:srgbClr val="FFFF00"/>
                </a:solidFill>
              </a:rPr>
              <a:t>Principles </a:t>
            </a:r>
            <a:r>
              <a:rPr lang="en-US" dirty="0">
                <a:solidFill>
                  <a:srgbClr val="FFFF00"/>
                </a:solidFill>
              </a:rPr>
              <a:t>of </a:t>
            </a:r>
            <a:r>
              <a:rPr lang="en-US" dirty="0" smtClean="0">
                <a:solidFill>
                  <a:srgbClr val="FFFF00"/>
                </a:solidFill>
              </a:rPr>
              <a:t>Microeconomics</a:t>
            </a:r>
            <a:br>
              <a:rPr lang="en-US" dirty="0" smtClean="0">
                <a:solidFill>
                  <a:srgbClr val="FFFF00"/>
                </a:solidFill>
              </a:rPr>
            </a:br>
            <a:r>
              <a:rPr lang="en-US" dirty="0" smtClean="0">
                <a:solidFill>
                  <a:srgbClr val="FFFF00"/>
                </a:solidFill>
              </a:rPr>
              <a:t>with Ethics</a:t>
            </a:r>
            <a:r>
              <a:rPr lang="en-US" dirty="0">
                <a:solidFill>
                  <a:srgbClr val="FFFF00"/>
                </a:solidFill>
              </a:rPr>
              <a:t/>
            </a:r>
            <a:br>
              <a:rPr lang="en-US" dirty="0">
                <a:solidFill>
                  <a:srgbClr val="FFFF00"/>
                </a:solidFill>
              </a:rPr>
            </a:br>
            <a:endParaRPr lang="en-US" dirty="0">
              <a:solidFill>
                <a:srgbClr val="FFFF00"/>
              </a:solidFill>
            </a:endParaRPr>
          </a:p>
        </p:txBody>
      </p:sp>
      <p:sp>
        <p:nvSpPr>
          <p:cNvPr id="4" name="Subtitle 3"/>
          <p:cNvSpPr>
            <a:spLocks noGrp="1"/>
          </p:cNvSpPr>
          <p:nvPr>
            <p:ph type="subTitle" idx="1"/>
          </p:nvPr>
        </p:nvSpPr>
        <p:spPr>
          <a:xfrm>
            <a:off x="1150707" y="3252027"/>
            <a:ext cx="9924836" cy="1525456"/>
          </a:xfrm>
        </p:spPr>
        <p:txBody>
          <a:bodyPr>
            <a:normAutofit/>
          </a:bodyPr>
          <a:lstStyle/>
          <a:p>
            <a:r>
              <a:rPr lang="en-US" sz="3200" dirty="0">
                <a:solidFill>
                  <a:srgbClr val="FFFF00"/>
                </a:solidFill>
              </a:rPr>
              <a:t>Prof. Steve </a:t>
            </a:r>
            <a:r>
              <a:rPr lang="en-US" sz="3200" dirty="0" smtClean="0">
                <a:solidFill>
                  <a:srgbClr val="FFFF00"/>
                </a:solidFill>
              </a:rPr>
              <a:t>Suranovic</a:t>
            </a:r>
          </a:p>
          <a:p>
            <a:r>
              <a:rPr lang="en-US" sz="3200" dirty="0" smtClean="0">
                <a:solidFill>
                  <a:srgbClr val="FFFF00"/>
                </a:solidFill>
              </a:rPr>
              <a:t>George Washington University</a:t>
            </a:r>
            <a:endParaRPr lang="en-US" sz="3200" dirty="0">
              <a:solidFill>
                <a:srgbClr val="FFFF00"/>
              </a:solidFill>
            </a:endParaRPr>
          </a:p>
          <a:p>
            <a:endParaRPr lang="en-US" dirty="0"/>
          </a:p>
        </p:txBody>
      </p:sp>
    </p:spTree>
    <p:extLst>
      <p:ext uri="{BB962C8B-B14F-4D97-AF65-F5344CB8AC3E}">
        <p14:creationId xmlns:p14="http://schemas.microsoft.com/office/powerpoint/2010/main" val="2918596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Self-Interest Exception?</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3" name="HN-f-2uG-kI"/>
          <p:cNvPicPr>
            <a:picLocks noRot="1" noChangeAspect="1"/>
          </p:cNvPicPr>
          <p:nvPr>
            <a:videoFile r:link="rId1"/>
          </p:nvPr>
        </p:nvPicPr>
        <p:blipFill>
          <a:blip r:embed="rId4"/>
          <a:stretch>
            <a:fillRect/>
          </a:stretch>
        </p:blipFill>
        <p:spPr>
          <a:xfrm>
            <a:off x="1351421" y="1391328"/>
            <a:ext cx="9527019" cy="5358948"/>
          </a:xfrm>
          <a:prstGeom prst="rect">
            <a:avLst/>
          </a:prstGeom>
        </p:spPr>
      </p:pic>
    </p:spTree>
    <p:extLst>
      <p:ext uri="{BB962C8B-B14F-4D97-AF65-F5344CB8AC3E}">
        <p14:creationId xmlns:p14="http://schemas.microsoft.com/office/powerpoint/2010/main" val="24968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Profit Motive Controversy</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r>
              <a:rPr lang="en-US" sz="3200" dirty="0" smtClean="0">
                <a:solidFill>
                  <a:srgbClr val="FFFF00"/>
                </a:solidFill>
              </a:rPr>
              <a:t>Is Greed Good?</a:t>
            </a:r>
          </a:p>
          <a:p>
            <a:endParaRPr lang="en-US" sz="3200" dirty="0" smtClean="0">
              <a:solidFill>
                <a:srgbClr val="FFFF00"/>
              </a:solidFill>
            </a:endParaRPr>
          </a:p>
          <a:p>
            <a:r>
              <a:rPr lang="en-US" sz="3200" dirty="0">
                <a:solidFill>
                  <a:srgbClr val="FFFF00"/>
                </a:solidFill>
              </a:rPr>
              <a:t>Gordon </a:t>
            </a:r>
            <a:r>
              <a:rPr lang="en-US" sz="3200" dirty="0" err="1">
                <a:solidFill>
                  <a:srgbClr val="FFFF00"/>
                </a:solidFill>
              </a:rPr>
              <a:t>Gekko</a:t>
            </a:r>
            <a:r>
              <a:rPr lang="en-US" sz="3200" dirty="0">
                <a:solidFill>
                  <a:srgbClr val="FFFF00"/>
                </a:solidFill>
              </a:rPr>
              <a:t> “Wall Street” (1987)</a:t>
            </a:r>
          </a:p>
          <a:p>
            <a:r>
              <a:rPr lang="en-US" sz="3200" dirty="0" smtClean="0">
                <a:solidFill>
                  <a:srgbClr val="FFFF00"/>
                </a:solidFill>
              </a:rPr>
              <a:t>http://www.youtube.com/watch?v=R8y6DJAeolo</a:t>
            </a:r>
          </a:p>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spTree>
    <p:extLst>
      <p:ext uri="{BB962C8B-B14F-4D97-AF65-F5344CB8AC3E}">
        <p14:creationId xmlns:p14="http://schemas.microsoft.com/office/powerpoint/2010/main" val="12718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Profit Motive Controversy</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2" name="R8y6DJAeolo"/>
          <p:cNvPicPr>
            <a:picLocks noRot="1" noChangeAspect="1"/>
          </p:cNvPicPr>
          <p:nvPr>
            <a:videoFile r:link="rId1"/>
          </p:nvPr>
        </p:nvPicPr>
        <p:blipFill>
          <a:blip r:embed="rId4"/>
          <a:stretch>
            <a:fillRect/>
          </a:stretch>
        </p:blipFill>
        <p:spPr>
          <a:xfrm>
            <a:off x="1264257" y="1275653"/>
            <a:ext cx="9613127" cy="5407384"/>
          </a:xfrm>
          <a:prstGeom prst="rect">
            <a:avLst/>
          </a:prstGeom>
        </p:spPr>
      </p:pic>
    </p:spTree>
    <p:extLst>
      <p:ext uri="{BB962C8B-B14F-4D97-AF65-F5344CB8AC3E}">
        <p14:creationId xmlns:p14="http://schemas.microsoft.com/office/powerpoint/2010/main" val="3182237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Profit Motive Controversy</a:t>
            </a:r>
            <a:endParaRPr lang="en-US" sz="4400" dirty="0">
              <a:solidFill>
                <a:srgbClr val="FFFF00"/>
              </a:solidFill>
            </a:endParaRPr>
          </a:p>
        </p:txBody>
      </p:sp>
      <p:sp>
        <p:nvSpPr>
          <p:cNvPr id="9" name="Text Placeholder 8"/>
          <p:cNvSpPr>
            <a:spLocks noGrp="1"/>
          </p:cNvSpPr>
          <p:nvPr>
            <p:ph type="body" sz="half" idx="2"/>
          </p:nvPr>
        </p:nvSpPr>
        <p:spPr>
          <a:xfrm>
            <a:off x="1105231" y="1836389"/>
            <a:ext cx="10217425" cy="3913421"/>
          </a:xfrm>
        </p:spPr>
        <p:txBody>
          <a:bodyPr>
            <a:normAutofit/>
          </a:bodyPr>
          <a:lstStyle/>
          <a:p>
            <a:r>
              <a:rPr lang="en-US" sz="3200" dirty="0" smtClean="0">
                <a:solidFill>
                  <a:srgbClr val="FFFF00"/>
                </a:solidFill>
              </a:rPr>
              <a:t>Is Greed Good?</a:t>
            </a:r>
          </a:p>
          <a:p>
            <a:endParaRPr lang="en-US" sz="3200" dirty="0" smtClean="0">
              <a:solidFill>
                <a:srgbClr val="FFFF00"/>
              </a:solidFill>
            </a:endParaRPr>
          </a:p>
          <a:p>
            <a:r>
              <a:rPr lang="en-US" sz="3200" dirty="0">
                <a:solidFill>
                  <a:srgbClr val="FFFF00"/>
                </a:solidFill>
              </a:rPr>
              <a:t>Gordon </a:t>
            </a:r>
            <a:r>
              <a:rPr lang="en-US" sz="3200" dirty="0" err="1">
                <a:solidFill>
                  <a:srgbClr val="FFFF00"/>
                </a:solidFill>
              </a:rPr>
              <a:t>Gekko</a:t>
            </a:r>
            <a:r>
              <a:rPr lang="en-US" sz="3200" dirty="0">
                <a:solidFill>
                  <a:srgbClr val="FFFF00"/>
                </a:solidFill>
              </a:rPr>
              <a:t> “Wall Street: Money Never Sleeps” (2010</a:t>
            </a:r>
            <a:r>
              <a:rPr lang="en-US" sz="3200" dirty="0" smtClean="0">
                <a:solidFill>
                  <a:srgbClr val="FFFF00"/>
                </a:solidFill>
              </a:rPr>
              <a:t>)</a:t>
            </a:r>
          </a:p>
          <a:p>
            <a:r>
              <a:rPr lang="en-US" sz="3200" dirty="0">
                <a:solidFill>
                  <a:srgbClr val="FFFF00"/>
                </a:solidFill>
                <a:hlinkClick r:id="rId3"/>
              </a:rPr>
              <a:t>https://</a:t>
            </a:r>
            <a:r>
              <a:rPr lang="en-US" sz="3200" dirty="0" smtClean="0">
                <a:solidFill>
                  <a:srgbClr val="FFFF00"/>
                </a:solidFill>
                <a:hlinkClick r:id="rId3"/>
              </a:rPr>
              <a:t>youtu.be/PgGPLidFZ60?t=40</a:t>
            </a:r>
            <a:endParaRPr lang="en-US" sz="3200" dirty="0" smtClean="0">
              <a:solidFill>
                <a:srgbClr val="FFFF00"/>
              </a:solidFill>
            </a:endParaRPr>
          </a:p>
          <a:p>
            <a:endParaRPr lang="en-US" sz="3200" dirty="0">
              <a:solidFill>
                <a:srgbClr val="FFFF00"/>
              </a:solidFill>
            </a:endParaRPr>
          </a:p>
          <a:p>
            <a:r>
              <a:rPr lang="en-US" sz="2400" dirty="0">
                <a:solidFill>
                  <a:srgbClr val="FFFF00"/>
                </a:solidFill>
              </a:rPr>
              <a:t>(:40 – 1:50)</a:t>
            </a:r>
          </a:p>
        </p:txBody>
      </p:sp>
    </p:spTree>
    <p:extLst>
      <p:ext uri="{BB962C8B-B14F-4D97-AF65-F5344CB8AC3E}">
        <p14:creationId xmlns:p14="http://schemas.microsoft.com/office/powerpoint/2010/main" val="1073974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Profit Motive Controversy</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2" name="PgGPLidFZ60"/>
          <p:cNvPicPr>
            <a:picLocks noRot="1" noChangeAspect="1"/>
          </p:cNvPicPr>
          <p:nvPr>
            <a:videoFile r:link="rId1"/>
          </p:nvPr>
        </p:nvPicPr>
        <p:blipFill>
          <a:blip r:embed="rId4"/>
          <a:stretch>
            <a:fillRect/>
          </a:stretch>
        </p:blipFill>
        <p:spPr>
          <a:xfrm>
            <a:off x="1407382" y="1387734"/>
            <a:ext cx="9159902" cy="5152445"/>
          </a:xfrm>
          <a:prstGeom prst="rect">
            <a:avLst/>
          </a:prstGeom>
        </p:spPr>
      </p:pic>
    </p:spTree>
    <p:extLst>
      <p:ext uri="{BB962C8B-B14F-4D97-AF65-F5344CB8AC3E}">
        <p14:creationId xmlns:p14="http://schemas.microsoft.com/office/powerpoint/2010/main" val="368321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2" cy="6858000"/>
          </a:xfrm>
        </p:spPr>
      </p:pic>
      <p:sp>
        <p:nvSpPr>
          <p:cNvPr id="7" name="Title 6"/>
          <p:cNvSpPr>
            <a:spLocks noGrp="1"/>
          </p:cNvSpPr>
          <p:nvPr>
            <p:ph type="title"/>
          </p:nvPr>
        </p:nvSpPr>
        <p:spPr>
          <a:xfrm>
            <a:off x="1343469" y="350573"/>
            <a:ext cx="9358986" cy="706966"/>
          </a:xfrm>
        </p:spPr>
        <p:txBody>
          <a:bodyPr>
            <a:noAutofit/>
          </a:bodyPr>
          <a:lstStyle/>
          <a:p>
            <a:pPr algn="ctr"/>
            <a:r>
              <a:rPr lang="en-US" sz="4400" dirty="0" smtClean="0">
                <a:solidFill>
                  <a:srgbClr val="FFFF00"/>
                </a:solidFill>
              </a:rPr>
              <a:t>The Division of Labor</a:t>
            </a:r>
            <a:endParaRPr lang="en-US" sz="4400" dirty="0">
              <a:solidFill>
                <a:srgbClr val="FFFF00"/>
              </a:solidFill>
            </a:endParaRPr>
          </a:p>
        </p:txBody>
      </p:sp>
      <p:sp>
        <p:nvSpPr>
          <p:cNvPr id="9" name="Text Placeholder 8"/>
          <p:cNvSpPr>
            <a:spLocks noGrp="1"/>
          </p:cNvSpPr>
          <p:nvPr>
            <p:ph type="body" sz="half" idx="2"/>
          </p:nvPr>
        </p:nvSpPr>
        <p:spPr>
          <a:xfrm>
            <a:off x="1129086" y="1150551"/>
            <a:ext cx="9334832" cy="4572800"/>
          </a:xfrm>
        </p:spPr>
        <p:txBody>
          <a:bodyPr>
            <a:normAutofit fontScale="92500" lnSpcReduction="10000"/>
          </a:bodyPr>
          <a:lstStyle/>
          <a:p>
            <a:r>
              <a:rPr lang="en-US" sz="3200" dirty="0" smtClean="0">
                <a:solidFill>
                  <a:srgbClr val="FFFF00"/>
                </a:solidFill>
              </a:rPr>
              <a:t>“</a:t>
            </a:r>
            <a:r>
              <a:rPr lang="en-US" sz="2200" dirty="0" smtClean="0">
                <a:solidFill>
                  <a:srgbClr val="FFFF00"/>
                </a:solidFill>
              </a:rPr>
              <a:t>Adam </a:t>
            </a:r>
            <a:r>
              <a:rPr lang="en-US" sz="2200" dirty="0">
                <a:solidFill>
                  <a:srgbClr val="FFFF00"/>
                </a:solidFill>
              </a:rPr>
              <a:t>Smith, Wealth of Nations, Chapter 1 - …. (consider) the trade of the pin-maker; a workman not educated to this business  … could scarce, perhaps, with his utmost industry, make one pin in a day, and certainly could not make twenty. But in the way in which this business is now carried on, not only the whole work is a peculiar trade, but it is divided into a number of branches, of which the greater part are likewise peculiar trades. One man draws out the wire, another straights it, a third cuts it, a fourth points it, a fifth grinds it at the top for receiving the head; to make the head requires two or three distinct operations; to put it on is a peculiar business, to whiten the pins is another; it is even a trade by itself to put them into the paper; and the important business of making a pin is, in this manner, divided into about eighteen distinct operations, …. I have seen a small manufactory of this kind where ten men only were employed, and where …  they could, when they exerted themselves, make among them about twelve pounds  (or about four thousand eight hundred) pins in a day.  …  But if they had all wrought separately and independently, and without any of them having been educated to this peculiar business, they certainly could not each of them have made twenty, perhaps not one pin in a day</a:t>
            </a:r>
            <a:r>
              <a:rPr lang="en-US" sz="2200" dirty="0" smtClean="0">
                <a:solidFill>
                  <a:srgbClr val="FFFF00"/>
                </a:solidFill>
              </a:rPr>
              <a:t>;</a:t>
            </a:r>
            <a:endParaRPr lang="en-US" sz="3200" dirty="0">
              <a:solidFill>
                <a:srgbClr val="FFFF00"/>
              </a:solidFill>
            </a:endParaRPr>
          </a:p>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spTree>
    <p:extLst>
      <p:ext uri="{BB962C8B-B14F-4D97-AF65-F5344CB8AC3E}">
        <p14:creationId xmlns:p14="http://schemas.microsoft.com/office/powerpoint/2010/main" val="3318115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Toaster Project</a:t>
            </a:r>
            <a:endParaRPr lang="en-US" sz="4400" dirty="0">
              <a:solidFill>
                <a:srgbClr val="FFFF00"/>
              </a:solidFill>
            </a:endParaRPr>
          </a:p>
        </p:txBody>
      </p:sp>
      <p:sp>
        <p:nvSpPr>
          <p:cNvPr id="9" name="Text Placeholder 8"/>
          <p:cNvSpPr>
            <a:spLocks noGrp="1"/>
          </p:cNvSpPr>
          <p:nvPr>
            <p:ph type="body" sz="half" idx="2"/>
          </p:nvPr>
        </p:nvSpPr>
        <p:spPr>
          <a:xfrm>
            <a:off x="1105231" y="1836389"/>
            <a:ext cx="10217425" cy="3913421"/>
          </a:xfrm>
        </p:spPr>
        <p:txBody>
          <a:bodyPr>
            <a:normAutofit/>
          </a:bodyPr>
          <a:lstStyle/>
          <a:p>
            <a:r>
              <a:rPr lang="en-US" sz="3200" dirty="0" smtClean="0">
                <a:solidFill>
                  <a:srgbClr val="FFFF00"/>
                </a:solidFill>
              </a:rPr>
              <a:t>Thomas </a:t>
            </a:r>
            <a:r>
              <a:rPr lang="en-US" sz="3200" dirty="0" err="1" smtClean="0">
                <a:solidFill>
                  <a:srgbClr val="FFFF00"/>
                </a:solidFill>
              </a:rPr>
              <a:t>Thwaites</a:t>
            </a:r>
            <a:r>
              <a:rPr lang="en-US" sz="3200" dirty="0" smtClean="0">
                <a:solidFill>
                  <a:srgbClr val="FFFF00"/>
                </a:solidFill>
              </a:rPr>
              <a:t> attempts to make a simple toaster on his own</a:t>
            </a:r>
          </a:p>
          <a:p>
            <a:endParaRPr lang="en-US" sz="3200" dirty="0" smtClean="0">
              <a:solidFill>
                <a:srgbClr val="FFFF00"/>
              </a:solidFill>
            </a:endParaRPr>
          </a:p>
          <a:p>
            <a:endParaRPr lang="en-US" sz="3200" dirty="0" smtClean="0">
              <a:solidFill>
                <a:srgbClr val="FFFF00"/>
              </a:solidFill>
            </a:endParaRPr>
          </a:p>
          <a:p>
            <a:r>
              <a:rPr lang="en-US" sz="2400" dirty="0" smtClean="0">
                <a:solidFill>
                  <a:srgbClr val="FFFF00"/>
                </a:solidFill>
                <a:hlinkClick r:id="rId3"/>
              </a:rPr>
              <a:t>Toaster Project</a:t>
            </a:r>
            <a:r>
              <a:rPr lang="en-US" sz="2400" dirty="0">
                <a:solidFill>
                  <a:srgbClr val="FFFF00"/>
                </a:solidFill>
              </a:rPr>
              <a:t>  </a:t>
            </a:r>
            <a:r>
              <a:rPr lang="en-US" sz="2400" dirty="0" smtClean="0">
                <a:solidFill>
                  <a:srgbClr val="FFFF00"/>
                </a:solidFill>
              </a:rPr>
              <a:t>(Watch especially 0-2:10</a:t>
            </a:r>
            <a:r>
              <a:rPr lang="en-US" sz="2400" dirty="0">
                <a:solidFill>
                  <a:srgbClr val="FFFF00"/>
                </a:solidFill>
              </a:rPr>
              <a:t>; </a:t>
            </a:r>
            <a:r>
              <a:rPr lang="en-US" sz="2400" dirty="0" smtClean="0">
                <a:solidFill>
                  <a:srgbClr val="FFFF00"/>
                </a:solidFill>
              </a:rPr>
              <a:t> and  9:00- </a:t>
            </a:r>
            <a:r>
              <a:rPr lang="en-US" sz="2400" dirty="0">
                <a:solidFill>
                  <a:srgbClr val="FFFF00"/>
                </a:solidFill>
              </a:rPr>
              <a:t>10:08) </a:t>
            </a:r>
          </a:p>
        </p:txBody>
      </p:sp>
    </p:spTree>
    <p:extLst>
      <p:ext uri="{BB962C8B-B14F-4D97-AF65-F5344CB8AC3E}">
        <p14:creationId xmlns:p14="http://schemas.microsoft.com/office/powerpoint/2010/main" val="3136006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2" cy="6858000"/>
          </a:xfrm>
        </p:spPr>
      </p:pic>
      <p:sp>
        <p:nvSpPr>
          <p:cNvPr id="7" name="Title 6"/>
          <p:cNvSpPr>
            <a:spLocks noGrp="1"/>
          </p:cNvSpPr>
          <p:nvPr>
            <p:ph type="title"/>
          </p:nvPr>
        </p:nvSpPr>
        <p:spPr>
          <a:xfrm>
            <a:off x="1343469" y="350573"/>
            <a:ext cx="9358986" cy="706966"/>
          </a:xfrm>
        </p:spPr>
        <p:txBody>
          <a:bodyPr>
            <a:noAutofit/>
          </a:bodyPr>
          <a:lstStyle/>
          <a:p>
            <a:pPr algn="ctr"/>
            <a:r>
              <a:rPr lang="en-US" sz="4400" dirty="0" smtClean="0">
                <a:solidFill>
                  <a:srgbClr val="FFFF00"/>
                </a:solidFill>
              </a:rPr>
              <a:t>The Division of Labor</a:t>
            </a:r>
            <a:endParaRPr lang="en-US" sz="4400" dirty="0">
              <a:solidFill>
                <a:srgbClr val="FFFF00"/>
              </a:solidFill>
            </a:endParaRPr>
          </a:p>
        </p:txBody>
      </p:sp>
      <p:sp>
        <p:nvSpPr>
          <p:cNvPr id="9" name="Text Placeholder 8"/>
          <p:cNvSpPr>
            <a:spLocks noGrp="1"/>
          </p:cNvSpPr>
          <p:nvPr>
            <p:ph type="body" sz="half" idx="2"/>
          </p:nvPr>
        </p:nvSpPr>
        <p:spPr>
          <a:xfrm>
            <a:off x="1129086" y="1550503"/>
            <a:ext cx="9334832" cy="4172847"/>
          </a:xfrm>
        </p:spPr>
        <p:txBody>
          <a:bodyPr>
            <a:normAutofit/>
          </a:bodyPr>
          <a:lstStyle/>
          <a:p>
            <a:pPr marL="457200" indent="-457200">
              <a:buFont typeface="Arial" panose="020B0604020202020204" pitchFamily="34" charset="0"/>
              <a:buChar char="•"/>
            </a:pPr>
            <a:r>
              <a:rPr lang="en-US" sz="3200" dirty="0" smtClean="0">
                <a:solidFill>
                  <a:srgbClr val="FFFF00"/>
                </a:solidFill>
              </a:rPr>
              <a:t>In production, Labor is “divided” into separate tasks</a:t>
            </a:r>
          </a:p>
          <a:p>
            <a:pPr marL="457200" indent="-457200">
              <a:buFont typeface="Arial" panose="020B0604020202020204" pitchFamily="34" charset="0"/>
              <a:buChar char="•"/>
            </a:pPr>
            <a:r>
              <a:rPr lang="en-US" sz="3200" dirty="0" smtClean="0">
                <a:solidFill>
                  <a:srgbClr val="FFFF00"/>
                </a:solidFill>
              </a:rPr>
              <a:t>The result is a significant increase in productivity – namely the quantity of output per worker rises</a:t>
            </a:r>
          </a:p>
          <a:p>
            <a:pPr marL="457200" indent="-457200">
              <a:buFont typeface="Arial" panose="020B0604020202020204" pitchFamily="34" charset="0"/>
              <a:buChar char="•"/>
            </a:pPr>
            <a:r>
              <a:rPr lang="en-US" sz="3200" dirty="0" smtClean="0">
                <a:solidFill>
                  <a:srgbClr val="FFFF00"/>
                </a:solidFill>
              </a:rPr>
              <a:t>Today worker specialization is high</a:t>
            </a:r>
          </a:p>
          <a:p>
            <a:pPr marL="914400" lvl="1" indent="-457200">
              <a:buFont typeface="Arial" panose="020B0604020202020204" pitchFamily="34" charset="0"/>
              <a:buChar char="•"/>
            </a:pPr>
            <a:r>
              <a:rPr lang="en-US" sz="3000" dirty="0" smtClean="0">
                <a:solidFill>
                  <a:srgbClr val="FFFF00"/>
                </a:solidFill>
              </a:rPr>
              <a:t>Accountants, computer programmers, financial analyst, nurse, nurse practitioner, physician’s assistant, etc. etc. </a:t>
            </a:r>
          </a:p>
          <a:p>
            <a:pPr marL="457200" indent="-457200">
              <a:buFont typeface="Arial" panose="020B0604020202020204" pitchFamily="34" charset="0"/>
              <a:buChar char="•"/>
            </a:pPr>
            <a:r>
              <a:rPr lang="en-US" sz="3200" dirty="0" smtClean="0">
                <a:solidFill>
                  <a:srgbClr val="FFFF00"/>
                </a:solidFill>
              </a:rPr>
              <a:t>Contributes to the Wealth of the a Nation</a:t>
            </a:r>
          </a:p>
          <a:p>
            <a:pPr marL="285750" indent="-285750">
              <a:buFont typeface="Arial" panose="020B0604020202020204" pitchFamily="34" charset="0"/>
              <a:buChar char="•"/>
            </a:pPr>
            <a:endParaRPr lang="en-US" sz="2400" dirty="0">
              <a:solidFill>
                <a:srgbClr val="FFFF00"/>
              </a:solidFill>
            </a:endParaRPr>
          </a:p>
        </p:txBody>
      </p:sp>
    </p:spTree>
    <p:extLst>
      <p:ext uri="{BB962C8B-B14F-4D97-AF65-F5344CB8AC3E}">
        <p14:creationId xmlns:p14="http://schemas.microsoft.com/office/powerpoint/2010/main" val="1871858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2" cy="6858000"/>
          </a:xfrm>
        </p:spPr>
      </p:pic>
      <p:sp>
        <p:nvSpPr>
          <p:cNvPr id="7" name="Title 6"/>
          <p:cNvSpPr>
            <a:spLocks noGrp="1"/>
          </p:cNvSpPr>
          <p:nvPr>
            <p:ph type="title"/>
          </p:nvPr>
        </p:nvSpPr>
        <p:spPr>
          <a:xfrm>
            <a:off x="1343469" y="350573"/>
            <a:ext cx="9358986" cy="706966"/>
          </a:xfrm>
        </p:spPr>
        <p:txBody>
          <a:bodyPr>
            <a:noAutofit/>
          </a:bodyPr>
          <a:lstStyle/>
          <a:p>
            <a:pPr algn="ctr"/>
            <a:r>
              <a:rPr lang="en-US" sz="4400" dirty="0">
                <a:solidFill>
                  <a:srgbClr val="FFFF00"/>
                </a:solidFill>
              </a:rPr>
              <a:t>Mutually Voluntary Exchange</a:t>
            </a:r>
          </a:p>
        </p:txBody>
      </p:sp>
      <p:sp>
        <p:nvSpPr>
          <p:cNvPr id="9" name="Text Placeholder 8"/>
          <p:cNvSpPr>
            <a:spLocks noGrp="1"/>
          </p:cNvSpPr>
          <p:nvPr>
            <p:ph type="body" sz="half" idx="2"/>
          </p:nvPr>
        </p:nvSpPr>
        <p:spPr>
          <a:xfrm>
            <a:off x="1129086" y="1550503"/>
            <a:ext cx="9334832" cy="4172847"/>
          </a:xfrm>
        </p:spPr>
        <p:txBody>
          <a:bodyPr>
            <a:normAutofit/>
          </a:bodyPr>
          <a:lstStyle/>
          <a:p>
            <a:r>
              <a:rPr lang="en-US" sz="2800" dirty="0" smtClean="0">
                <a:solidFill>
                  <a:srgbClr val="FFFF00"/>
                </a:solidFill>
              </a:rPr>
              <a:t>“Nobody </a:t>
            </a:r>
            <a:r>
              <a:rPr lang="en-US" sz="2800" dirty="0">
                <a:solidFill>
                  <a:srgbClr val="FFFF00"/>
                </a:solidFill>
              </a:rPr>
              <a:t>ever saw a dog make a fair and deliberate exchange of one bone for another with another dog. Nobody ever saw one animal by its gestures and natural cries signify to another, this is mine, that yours; I am willing to give this for that. When an animal wants to obtain something either of a man or of another animal, it has no other means of persuasion but to gain the </a:t>
            </a:r>
            <a:r>
              <a:rPr lang="en-US" sz="2800" dirty="0" err="1">
                <a:solidFill>
                  <a:srgbClr val="FFFF00"/>
                </a:solidFill>
              </a:rPr>
              <a:t>favour</a:t>
            </a:r>
            <a:r>
              <a:rPr lang="en-US" sz="2800" dirty="0">
                <a:solidFill>
                  <a:srgbClr val="FFFF00"/>
                </a:solidFill>
              </a:rPr>
              <a:t> of those whose service it requires</a:t>
            </a:r>
            <a:r>
              <a:rPr lang="en-US" sz="2800" dirty="0" smtClean="0">
                <a:solidFill>
                  <a:srgbClr val="FFFF00"/>
                </a:solidFill>
              </a:rPr>
              <a:t>.”</a:t>
            </a:r>
            <a:endParaRPr lang="en-US" sz="2800" dirty="0">
              <a:solidFill>
                <a:srgbClr val="FFFF00"/>
              </a:solidFill>
            </a:endParaRPr>
          </a:p>
          <a:p>
            <a:endParaRPr lang="en-US" sz="2400" dirty="0">
              <a:solidFill>
                <a:srgbClr val="FFFF00"/>
              </a:solidFill>
            </a:endParaRPr>
          </a:p>
          <a:p>
            <a:r>
              <a:rPr lang="en-US" sz="2400" dirty="0">
                <a:solidFill>
                  <a:srgbClr val="FFFF00"/>
                </a:solidFill>
              </a:rPr>
              <a:t>(Smith </a:t>
            </a:r>
            <a:r>
              <a:rPr lang="en-US" sz="2400" dirty="0" err="1">
                <a:solidFill>
                  <a:srgbClr val="FFFF00"/>
                </a:solidFill>
              </a:rPr>
              <a:t>WoN</a:t>
            </a:r>
            <a:r>
              <a:rPr lang="en-US" sz="2400" dirty="0">
                <a:solidFill>
                  <a:srgbClr val="FFFF00"/>
                </a:solidFill>
              </a:rPr>
              <a:t>, </a:t>
            </a:r>
            <a:r>
              <a:rPr lang="en-US" sz="2400" dirty="0" smtClean="0">
                <a:solidFill>
                  <a:srgbClr val="FFFF00"/>
                </a:solidFill>
              </a:rPr>
              <a:t>: B.I, Ch.2,)</a:t>
            </a:r>
            <a:endParaRPr lang="en-US" sz="2400" dirty="0">
              <a:solidFill>
                <a:srgbClr val="FFFF00"/>
              </a:solidFill>
            </a:endParaRPr>
          </a:p>
        </p:txBody>
      </p:sp>
    </p:spTree>
    <p:extLst>
      <p:ext uri="{BB962C8B-B14F-4D97-AF65-F5344CB8AC3E}">
        <p14:creationId xmlns:p14="http://schemas.microsoft.com/office/powerpoint/2010/main" val="1109506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2" cy="6858000"/>
          </a:xfrm>
        </p:spPr>
      </p:pic>
      <p:sp>
        <p:nvSpPr>
          <p:cNvPr id="7" name="Title 6"/>
          <p:cNvSpPr>
            <a:spLocks noGrp="1"/>
          </p:cNvSpPr>
          <p:nvPr>
            <p:ph type="title"/>
          </p:nvPr>
        </p:nvSpPr>
        <p:spPr>
          <a:xfrm>
            <a:off x="1343469" y="350573"/>
            <a:ext cx="9358986" cy="706966"/>
          </a:xfrm>
        </p:spPr>
        <p:txBody>
          <a:bodyPr>
            <a:noAutofit/>
          </a:bodyPr>
          <a:lstStyle/>
          <a:p>
            <a:pPr algn="ctr"/>
            <a:r>
              <a:rPr lang="en-US" sz="4400" dirty="0">
                <a:solidFill>
                  <a:srgbClr val="FFFF00"/>
                </a:solidFill>
              </a:rPr>
              <a:t>Mutually Voluntary Exchange</a:t>
            </a:r>
          </a:p>
        </p:txBody>
      </p:sp>
      <p:sp>
        <p:nvSpPr>
          <p:cNvPr id="9" name="Text Placeholder 8"/>
          <p:cNvSpPr>
            <a:spLocks noGrp="1"/>
          </p:cNvSpPr>
          <p:nvPr>
            <p:ph type="body" sz="half" idx="2"/>
          </p:nvPr>
        </p:nvSpPr>
        <p:spPr>
          <a:xfrm>
            <a:off x="1129086" y="1550503"/>
            <a:ext cx="9334832" cy="4172847"/>
          </a:xfrm>
        </p:spPr>
        <p:txBody>
          <a:bodyPr>
            <a:normAutofit/>
          </a:bodyPr>
          <a:lstStyle/>
          <a:p>
            <a:pPr marL="342900" indent="-342900">
              <a:buFont typeface="Arial" panose="020B0604020202020204" pitchFamily="34" charset="0"/>
              <a:buChar char="•"/>
            </a:pPr>
            <a:r>
              <a:rPr lang="en-US" sz="3200" dirty="0" smtClean="0">
                <a:solidFill>
                  <a:srgbClr val="FFFF00"/>
                </a:solidFill>
              </a:rPr>
              <a:t>Exchange, or Trade, is a uniquely human activity</a:t>
            </a:r>
          </a:p>
          <a:p>
            <a:pPr marL="342900" indent="-342900">
              <a:buFont typeface="Arial" panose="020B0604020202020204" pitchFamily="34" charset="0"/>
              <a:buChar char="•"/>
            </a:pPr>
            <a:endParaRPr lang="en-US" sz="3200" dirty="0" smtClean="0">
              <a:solidFill>
                <a:srgbClr val="FFFF00"/>
              </a:solidFill>
            </a:endParaRPr>
          </a:p>
          <a:p>
            <a:pPr marL="342900" indent="-342900">
              <a:buFont typeface="Arial" panose="020B0604020202020204" pitchFamily="34" charset="0"/>
              <a:buChar char="•"/>
            </a:pPr>
            <a:r>
              <a:rPr lang="en-US" sz="3200" dirty="0" smtClean="0">
                <a:solidFill>
                  <a:srgbClr val="FFFF00"/>
                </a:solidFill>
              </a:rPr>
              <a:t>Exchange is the key feature of an economy</a:t>
            </a:r>
          </a:p>
          <a:p>
            <a:pPr marL="342900" indent="-342900">
              <a:buFont typeface="Arial" panose="020B0604020202020204" pitchFamily="34" charset="0"/>
              <a:buChar char="•"/>
            </a:pPr>
            <a:endParaRPr lang="en-US" sz="3200" dirty="0">
              <a:solidFill>
                <a:srgbClr val="FFFF00"/>
              </a:solidFill>
            </a:endParaRPr>
          </a:p>
          <a:p>
            <a:pPr marL="342900" indent="-342900">
              <a:buFont typeface="Arial" panose="020B0604020202020204" pitchFamily="34" charset="0"/>
              <a:buChar char="•"/>
            </a:pPr>
            <a:r>
              <a:rPr lang="en-US" sz="3200" dirty="0" smtClean="0">
                <a:solidFill>
                  <a:srgbClr val="FFFF00"/>
                </a:solidFill>
              </a:rPr>
              <a:t>This is why we will begin by studying this feature. </a:t>
            </a:r>
            <a:endParaRPr lang="en-US" sz="3200" dirty="0">
              <a:solidFill>
                <a:srgbClr val="FFFF00"/>
              </a:solidFill>
            </a:endParaRPr>
          </a:p>
          <a:p>
            <a:pPr marL="342900" indent="-342900">
              <a:buFont typeface="Arial" panose="020B0604020202020204" pitchFamily="34" charset="0"/>
              <a:buChar char="•"/>
            </a:pPr>
            <a:endParaRPr lang="en-US" sz="3200" dirty="0">
              <a:solidFill>
                <a:srgbClr val="FFFF00"/>
              </a:solidFill>
            </a:endParaRPr>
          </a:p>
        </p:txBody>
      </p:sp>
    </p:spTree>
    <p:extLst>
      <p:ext uri="{BB962C8B-B14F-4D97-AF65-F5344CB8AC3E}">
        <p14:creationId xmlns:p14="http://schemas.microsoft.com/office/powerpoint/2010/main" val="180553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365125"/>
            <a:ext cx="10566115" cy="1325563"/>
          </a:xfrm>
        </p:spPr>
        <p:txBody>
          <a:bodyPr>
            <a:normAutofit/>
          </a:bodyPr>
          <a:lstStyle/>
          <a:p>
            <a:pPr algn="ctr"/>
            <a:r>
              <a:rPr lang="en-US" sz="4800" dirty="0" smtClean="0">
                <a:solidFill>
                  <a:srgbClr val="FFFF00"/>
                </a:solidFill>
              </a:rPr>
              <a:t>Course Features</a:t>
            </a:r>
            <a:endParaRPr lang="en-US" sz="4800" dirty="0">
              <a:solidFill>
                <a:srgbClr val="FFFF00"/>
              </a:solidFill>
            </a:endParaRPr>
          </a:p>
        </p:txBody>
      </p:sp>
      <p:sp>
        <p:nvSpPr>
          <p:cNvPr id="7" name="Content Placeholder 6"/>
          <p:cNvSpPr>
            <a:spLocks noGrp="1"/>
          </p:cNvSpPr>
          <p:nvPr>
            <p:ph idx="1"/>
          </p:nvPr>
        </p:nvSpPr>
        <p:spPr>
          <a:xfrm>
            <a:off x="838199" y="1825625"/>
            <a:ext cx="10350357" cy="4351338"/>
          </a:xfrm>
        </p:spPr>
        <p:txBody>
          <a:bodyPr>
            <a:normAutofit/>
          </a:bodyPr>
          <a:lstStyle/>
          <a:p>
            <a:r>
              <a:rPr lang="en-US" sz="3600" dirty="0" smtClean="0">
                <a:solidFill>
                  <a:srgbClr val="FFFF00"/>
                </a:solidFill>
              </a:rPr>
              <a:t>Microeconomics</a:t>
            </a:r>
          </a:p>
          <a:p>
            <a:pPr lvl="1"/>
            <a:r>
              <a:rPr lang="en-US" sz="3200" dirty="0" smtClean="0">
                <a:solidFill>
                  <a:srgbClr val="FFFF00"/>
                </a:solidFill>
              </a:rPr>
              <a:t>Study of individual households and firms</a:t>
            </a:r>
          </a:p>
          <a:p>
            <a:pPr lvl="1"/>
            <a:r>
              <a:rPr lang="en-US" sz="3200" dirty="0" smtClean="0">
                <a:solidFill>
                  <a:srgbClr val="FFFF00"/>
                </a:solidFill>
              </a:rPr>
              <a:t>Study of market structures</a:t>
            </a:r>
          </a:p>
          <a:p>
            <a:pPr lvl="1"/>
            <a:r>
              <a:rPr lang="en-US" sz="3200" dirty="0" smtClean="0">
                <a:solidFill>
                  <a:srgbClr val="FFFF00"/>
                </a:solidFill>
              </a:rPr>
              <a:t>Study of government policies</a:t>
            </a:r>
          </a:p>
          <a:p>
            <a:r>
              <a:rPr lang="en-US" sz="3600" dirty="0" smtClean="0">
                <a:solidFill>
                  <a:srgbClr val="FFFF00"/>
                </a:solidFill>
              </a:rPr>
              <a:t>Macroeconomics</a:t>
            </a:r>
          </a:p>
          <a:p>
            <a:pPr lvl="1"/>
            <a:r>
              <a:rPr lang="en-US" sz="3200" dirty="0" smtClean="0">
                <a:solidFill>
                  <a:srgbClr val="FFFF00"/>
                </a:solidFill>
              </a:rPr>
              <a:t>Study of economic aggregated variables (GDP, inflation, </a:t>
            </a:r>
            <a:r>
              <a:rPr lang="en-US" sz="3200" dirty="0" err="1" smtClean="0">
                <a:solidFill>
                  <a:srgbClr val="FFFF00"/>
                </a:solidFill>
              </a:rPr>
              <a:t>etc</a:t>
            </a:r>
            <a:r>
              <a:rPr lang="en-US" sz="3200" dirty="0" smtClean="0">
                <a:solidFill>
                  <a:srgbClr val="FFFF00"/>
                </a:solidFill>
              </a:rPr>
              <a:t>) 	</a:t>
            </a:r>
          </a:p>
          <a:p>
            <a:endParaRPr lang="en-US" sz="3600" dirty="0">
              <a:solidFill>
                <a:srgbClr val="FFFF00"/>
              </a:solidFill>
            </a:endParaRPr>
          </a:p>
        </p:txBody>
      </p:sp>
    </p:spTree>
    <p:extLst>
      <p:ext uri="{BB962C8B-B14F-4D97-AF65-F5344CB8AC3E}">
        <p14:creationId xmlns:p14="http://schemas.microsoft.com/office/powerpoint/2010/main" val="2386130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2" cy="6858000"/>
          </a:xfrm>
        </p:spPr>
      </p:pic>
      <p:sp>
        <p:nvSpPr>
          <p:cNvPr id="7" name="Title 6"/>
          <p:cNvSpPr>
            <a:spLocks noGrp="1"/>
          </p:cNvSpPr>
          <p:nvPr>
            <p:ph type="title"/>
          </p:nvPr>
        </p:nvSpPr>
        <p:spPr>
          <a:xfrm>
            <a:off x="1343469" y="350573"/>
            <a:ext cx="9358986" cy="706966"/>
          </a:xfrm>
        </p:spPr>
        <p:txBody>
          <a:bodyPr>
            <a:noAutofit/>
          </a:bodyPr>
          <a:lstStyle/>
          <a:p>
            <a:pPr algn="ctr"/>
            <a:r>
              <a:rPr lang="en-US" sz="4400" dirty="0" smtClean="0">
                <a:solidFill>
                  <a:srgbClr val="FFFF00"/>
                </a:solidFill>
              </a:rPr>
              <a:t>The Invisible Hand</a:t>
            </a:r>
            <a:endParaRPr lang="en-US" sz="4400" dirty="0">
              <a:solidFill>
                <a:srgbClr val="FFFF00"/>
              </a:solidFill>
            </a:endParaRPr>
          </a:p>
        </p:txBody>
      </p:sp>
      <p:sp>
        <p:nvSpPr>
          <p:cNvPr id="9" name="Text Placeholder 8"/>
          <p:cNvSpPr>
            <a:spLocks noGrp="1"/>
          </p:cNvSpPr>
          <p:nvPr>
            <p:ph type="body" sz="half" idx="2"/>
          </p:nvPr>
        </p:nvSpPr>
        <p:spPr>
          <a:xfrm>
            <a:off x="1129086" y="1550503"/>
            <a:ext cx="9334832" cy="4172847"/>
          </a:xfrm>
        </p:spPr>
        <p:txBody>
          <a:bodyPr>
            <a:normAutofit lnSpcReduction="10000"/>
          </a:bodyPr>
          <a:lstStyle/>
          <a:p>
            <a:r>
              <a:rPr lang="en-US" sz="3000" dirty="0">
                <a:solidFill>
                  <a:srgbClr val="FFFF00"/>
                </a:solidFill>
              </a:rPr>
              <a:t>“THIS division of </a:t>
            </a:r>
            <a:r>
              <a:rPr lang="en-US" sz="3000" dirty="0" err="1">
                <a:solidFill>
                  <a:srgbClr val="FFFF00"/>
                </a:solidFill>
              </a:rPr>
              <a:t>labour</a:t>
            </a:r>
            <a:r>
              <a:rPr lang="en-US" sz="3000" dirty="0">
                <a:solidFill>
                  <a:srgbClr val="FFFF00"/>
                </a:solidFill>
              </a:rPr>
              <a:t>, from which so many advantages are derived, is not originally the effect of any human wisdom, which foresees and intends that general opulence to which it gives occasion. It is the necessary, though very slow and gradual consequence of a certain propensity in human nature which has in view no such extensive utility; the propensity to truck, barter, and exchange one thing for another</a:t>
            </a:r>
            <a:r>
              <a:rPr lang="en-US" sz="3000" dirty="0" smtClean="0">
                <a:solidFill>
                  <a:srgbClr val="FFFF00"/>
                </a:solidFill>
              </a:rPr>
              <a:t>.”</a:t>
            </a:r>
            <a:endParaRPr lang="en-US" sz="3000" dirty="0">
              <a:solidFill>
                <a:srgbClr val="FFFF00"/>
              </a:solidFill>
            </a:endParaRPr>
          </a:p>
          <a:p>
            <a:r>
              <a:rPr lang="en-US" sz="2800" dirty="0">
                <a:solidFill>
                  <a:srgbClr val="FFFF00"/>
                </a:solidFill>
              </a:rPr>
              <a:t> </a:t>
            </a:r>
          </a:p>
          <a:p>
            <a:r>
              <a:rPr lang="en-US" sz="2200" dirty="0">
                <a:solidFill>
                  <a:srgbClr val="FFFF00"/>
                </a:solidFill>
              </a:rPr>
              <a:t>Smith – </a:t>
            </a:r>
            <a:r>
              <a:rPr lang="en-US" sz="2200" dirty="0" err="1">
                <a:solidFill>
                  <a:srgbClr val="FFFF00"/>
                </a:solidFill>
              </a:rPr>
              <a:t>WoN</a:t>
            </a:r>
            <a:r>
              <a:rPr lang="en-US" sz="2200" dirty="0">
                <a:solidFill>
                  <a:srgbClr val="FFFF00"/>
                </a:solidFill>
              </a:rPr>
              <a:t>, 1776. Book I, Chapter 2</a:t>
            </a:r>
          </a:p>
          <a:p>
            <a:endParaRPr lang="en-US" sz="2400" dirty="0">
              <a:solidFill>
                <a:srgbClr val="FFFF00"/>
              </a:solidFill>
            </a:endParaRPr>
          </a:p>
        </p:txBody>
      </p:sp>
    </p:spTree>
    <p:extLst>
      <p:ext uri="{BB962C8B-B14F-4D97-AF65-F5344CB8AC3E}">
        <p14:creationId xmlns:p14="http://schemas.microsoft.com/office/powerpoint/2010/main" val="1384857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0616" cy="6858000"/>
          </a:xfrm>
        </p:spPr>
      </p:pic>
      <p:sp>
        <p:nvSpPr>
          <p:cNvPr id="7" name="Title 6"/>
          <p:cNvSpPr>
            <a:spLocks noGrp="1"/>
          </p:cNvSpPr>
          <p:nvPr>
            <p:ph type="title"/>
          </p:nvPr>
        </p:nvSpPr>
        <p:spPr>
          <a:xfrm>
            <a:off x="718930" y="235667"/>
            <a:ext cx="10515600" cy="1038682"/>
          </a:xfrm>
        </p:spPr>
        <p:txBody>
          <a:bodyPr>
            <a:noAutofit/>
          </a:bodyPr>
          <a:lstStyle/>
          <a:p>
            <a:pPr algn="ctr"/>
            <a:r>
              <a:rPr lang="en-US" sz="4400" dirty="0" smtClean="0">
                <a:solidFill>
                  <a:srgbClr val="FFFF00"/>
                </a:solidFill>
              </a:rPr>
              <a:t>Friedrich Hayek </a:t>
            </a:r>
            <a:r>
              <a:rPr lang="en-US" sz="2800" dirty="0" smtClean="0">
                <a:solidFill>
                  <a:srgbClr val="FFFF00"/>
                </a:solidFill>
              </a:rPr>
              <a:t>(1899 – 1992)</a:t>
            </a:r>
            <a:endParaRPr lang="en-US" sz="2800" dirty="0">
              <a:solidFill>
                <a:srgbClr val="FFFF00"/>
              </a:solidFill>
            </a:endParaRPr>
          </a:p>
        </p:txBody>
      </p:sp>
      <p:sp>
        <p:nvSpPr>
          <p:cNvPr id="9" name="Text Placeholder 8"/>
          <p:cNvSpPr>
            <a:spLocks noGrp="1"/>
          </p:cNvSpPr>
          <p:nvPr>
            <p:ph sz="half" idx="2"/>
          </p:nvPr>
        </p:nvSpPr>
        <p:spPr>
          <a:xfrm>
            <a:off x="5510171" y="1579334"/>
            <a:ext cx="6043074" cy="4351338"/>
          </a:xfrm>
        </p:spPr>
        <p:txBody>
          <a:bodyPr>
            <a:normAutofit/>
          </a:bodyPr>
          <a:lstStyle/>
          <a:p>
            <a:pPr marL="285750" indent="-285750"/>
            <a:r>
              <a:rPr lang="en-US" sz="3200" dirty="0" smtClean="0">
                <a:solidFill>
                  <a:srgbClr val="FFFF00"/>
                </a:solidFill>
              </a:rPr>
              <a:t>Nobel Prize winner 1974</a:t>
            </a:r>
          </a:p>
          <a:p>
            <a:pPr marL="285750" indent="-285750"/>
            <a:r>
              <a:rPr lang="en-US" sz="3200" dirty="0" smtClean="0">
                <a:solidFill>
                  <a:srgbClr val="FFFF00"/>
                </a:solidFill>
              </a:rPr>
              <a:t>Highlights the “spontaneous economic order”  </a:t>
            </a:r>
          </a:p>
          <a:p>
            <a:pPr marL="285750" indent="-285750"/>
            <a:r>
              <a:rPr lang="en-US" sz="3200" dirty="0" smtClean="0">
                <a:solidFill>
                  <a:srgbClr val="FFFF00"/>
                </a:solidFill>
              </a:rPr>
              <a:t>Emphasized the role of prices in transmitting economic information</a:t>
            </a:r>
          </a:p>
          <a:p>
            <a:pPr marL="285750" indent="-285750"/>
            <a:r>
              <a:rPr lang="en-US" sz="3200" dirty="0" smtClean="0">
                <a:solidFill>
                  <a:srgbClr val="FFFF00"/>
                </a:solidFill>
              </a:rPr>
              <a:t>Strong proponent of free markets</a:t>
            </a:r>
          </a:p>
          <a:p>
            <a:pPr marL="285750" indent="-285750"/>
            <a:r>
              <a:rPr lang="en-US" sz="3200" dirty="0" smtClean="0">
                <a:solidFill>
                  <a:srgbClr val="FFFF00"/>
                </a:solidFill>
              </a:rPr>
              <a:t>The Road to Serfdom (1944)</a:t>
            </a:r>
          </a:p>
          <a:p>
            <a:pPr marL="0" indent="0">
              <a:buNone/>
            </a:pPr>
            <a:endParaRPr lang="en-US" sz="3200" dirty="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1028" name="Picture 4" descr="Friedrich August von Hayek - Facts - NobelPrize.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18" y="1579334"/>
            <a:ext cx="3481517" cy="487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19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I, Pencil</a:t>
            </a:r>
            <a:endParaRPr lang="en-US" sz="4400" dirty="0">
              <a:solidFill>
                <a:srgbClr val="FFFF00"/>
              </a:solidFill>
            </a:endParaRPr>
          </a:p>
        </p:txBody>
      </p:sp>
      <p:sp>
        <p:nvSpPr>
          <p:cNvPr id="9" name="Text Placeholder 8"/>
          <p:cNvSpPr>
            <a:spLocks noGrp="1"/>
          </p:cNvSpPr>
          <p:nvPr>
            <p:ph type="body" sz="half" idx="2"/>
          </p:nvPr>
        </p:nvSpPr>
        <p:spPr>
          <a:xfrm>
            <a:off x="818984" y="1550142"/>
            <a:ext cx="10217425" cy="3913421"/>
          </a:xfrm>
        </p:spPr>
        <p:txBody>
          <a:bodyPr>
            <a:normAutofit fontScale="92500" lnSpcReduction="10000"/>
          </a:bodyPr>
          <a:lstStyle/>
          <a:p>
            <a:pPr marL="457200" indent="-457200">
              <a:buFont typeface="Arial" panose="020B0604020202020204" pitchFamily="34" charset="0"/>
              <a:buChar char="•"/>
            </a:pPr>
            <a:r>
              <a:rPr lang="en-US" sz="3200" dirty="0" smtClean="0">
                <a:solidFill>
                  <a:srgbClr val="FFFF00"/>
                </a:solidFill>
              </a:rPr>
              <a:t>Leonard Read published this article in 1958</a:t>
            </a:r>
          </a:p>
          <a:p>
            <a:pPr marL="457200" indent="-457200">
              <a:buFont typeface="Arial" panose="020B0604020202020204" pitchFamily="34" charset="0"/>
              <a:buChar char="•"/>
            </a:pPr>
            <a:r>
              <a:rPr lang="en-US" sz="3200" dirty="0" smtClean="0">
                <a:solidFill>
                  <a:srgbClr val="FFFF00"/>
                </a:solidFill>
              </a:rPr>
              <a:t>It asserts that no one person knows how to make a pencil</a:t>
            </a:r>
          </a:p>
          <a:p>
            <a:pPr marL="457200" indent="-457200">
              <a:buFont typeface="Arial" panose="020B0604020202020204" pitchFamily="34" charset="0"/>
              <a:buChar char="•"/>
            </a:pPr>
            <a:r>
              <a:rPr lang="en-US" sz="3200" dirty="0" smtClean="0">
                <a:solidFill>
                  <a:srgbClr val="FFFF00"/>
                </a:solidFill>
              </a:rPr>
              <a:t>It shows </a:t>
            </a:r>
          </a:p>
          <a:p>
            <a:pPr marL="914400" lvl="1" indent="-457200">
              <a:buFont typeface="Arial" panose="020B0604020202020204" pitchFamily="34" charset="0"/>
              <a:buChar char="•"/>
            </a:pPr>
            <a:r>
              <a:rPr lang="en-US" sz="3000" dirty="0" smtClean="0">
                <a:solidFill>
                  <a:srgbClr val="FFFF00"/>
                </a:solidFill>
              </a:rPr>
              <a:t>Cooperation without coercion</a:t>
            </a:r>
          </a:p>
          <a:p>
            <a:pPr marL="1371600" lvl="2" indent="-457200">
              <a:buFont typeface="Arial" panose="020B0604020202020204" pitchFamily="34" charset="0"/>
              <a:buChar char="•"/>
            </a:pPr>
            <a:r>
              <a:rPr lang="en-US" sz="2800" dirty="0" smtClean="0">
                <a:solidFill>
                  <a:srgbClr val="FFFF00"/>
                </a:solidFill>
              </a:rPr>
              <a:t>Adam Smith’s invisible hand</a:t>
            </a:r>
          </a:p>
          <a:p>
            <a:pPr marL="914400" lvl="1" indent="-457200">
              <a:buFont typeface="Arial" panose="020B0604020202020204" pitchFamily="34" charset="0"/>
              <a:buChar char="•"/>
            </a:pPr>
            <a:r>
              <a:rPr lang="en-US" sz="3000" dirty="0" smtClean="0">
                <a:solidFill>
                  <a:srgbClr val="FFFF00"/>
                </a:solidFill>
              </a:rPr>
              <a:t>Role of the price system to communicate information</a:t>
            </a:r>
          </a:p>
          <a:p>
            <a:pPr marL="1371600" lvl="2" indent="-457200">
              <a:buFont typeface="Arial" panose="020B0604020202020204" pitchFamily="34" charset="0"/>
              <a:buChar char="•"/>
            </a:pPr>
            <a:r>
              <a:rPr lang="en-US" sz="2800" dirty="0" err="1" smtClean="0">
                <a:solidFill>
                  <a:srgbClr val="FFFF00"/>
                </a:solidFill>
              </a:rPr>
              <a:t>Freidrich</a:t>
            </a:r>
            <a:r>
              <a:rPr lang="en-US" sz="2800" dirty="0" smtClean="0">
                <a:solidFill>
                  <a:srgbClr val="FFFF00"/>
                </a:solidFill>
              </a:rPr>
              <a:t> Hayek’s spontaneous  economic order</a:t>
            </a:r>
          </a:p>
          <a:p>
            <a:pPr marL="914400" lvl="1" indent="-457200">
              <a:buFont typeface="Arial" panose="020B0604020202020204" pitchFamily="34" charset="0"/>
              <a:buChar char="•"/>
            </a:pPr>
            <a:r>
              <a:rPr lang="en-US" sz="3000" dirty="0" smtClean="0">
                <a:solidFill>
                  <a:srgbClr val="FFFF00"/>
                </a:solidFill>
              </a:rPr>
              <a:t>General Equilibrium interconnections</a:t>
            </a:r>
          </a:p>
          <a:p>
            <a:pPr marL="457200" indent="-457200">
              <a:buFont typeface="Arial" panose="020B0604020202020204" pitchFamily="34" charset="0"/>
              <a:buChar char="•"/>
            </a:pPr>
            <a:r>
              <a:rPr lang="en-US" sz="3200" dirty="0" smtClean="0">
                <a:solidFill>
                  <a:srgbClr val="FFFF00"/>
                </a:solidFill>
                <a:hlinkClick r:id="rId3"/>
              </a:rPr>
              <a:t>I, Pencil – The Movie</a:t>
            </a:r>
            <a:endParaRPr lang="en-US" sz="3200" dirty="0" smtClean="0">
              <a:solidFill>
                <a:srgbClr val="FFFF00"/>
              </a:solidFill>
            </a:endParaRPr>
          </a:p>
          <a:p>
            <a:endParaRPr lang="en-US" sz="3200" dirty="0" smtClean="0">
              <a:solidFill>
                <a:srgbClr val="FFFF00"/>
              </a:solidFill>
            </a:endParaRPr>
          </a:p>
          <a:p>
            <a:endParaRPr lang="en-US" sz="3200" dirty="0" smtClean="0">
              <a:solidFill>
                <a:srgbClr val="FFFF00"/>
              </a:solidFill>
            </a:endParaRPr>
          </a:p>
        </p:txBody>
      </p:sp>
    </p:spTree>
    <p:extLst>
      <p:ext uri="{BB962C8B-B14F-4D97-AF65-F5344CB8AC3E}">
        <p14:creationId xmlns:p14="http://schemas.microsoft.com/office/powerpoint/2010/main" val="3146854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5902"/>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I, Pencil The Movie</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2" name="IYO3tOqDISE"/>
          <p:cNvPicPr>
            <a:picLocks noRot="1" noChangeAspect="1"/>
          </p:cNvPicPr>
          <p:nvPr>
            <a:videoFile r:link="rId1"/>
          </p:nvPr>
        </p:nvPicPr>
        <p:blipFill>
          <a:blip r:embed="rId4"/>
          <a:stretch>
            <a:fillRect/>
          </a:stretch>
        </p:blipFill>
        <p:spPr>
          <a:xfrm>
            <a:off x="2061300" y="1360672"/>
            <a:ext cx="7939227" cy="4465815"/>
          </a:xfrm>
          <a:prstGeom prst="rect">
            <a:avLst/>
          </a:prstGeom>
        </p:spPr>
      </p:pic>
    </p:spTree>
    <p:extLst>
      <p:ext uri="{BB962C8B-B14F-4D97-AF65-F5344CB8AC3E}">
        <p14:creationId xmlns:p14="http://schemas.microsoft.com/office/powerpoint/2010/main" val="748122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Invisible Hand Controversy</a:t>
            </a:r>
            <a:endParaRPr lang="en-US" sz="4400" dirty="0">
              <a:solidFill>
                <a:srgbClr val="FFFF00"/>
              </a:solidFill>
            </a:endParaRPr>
          </a:p>
        </p:txBody>
      </p:sp>
      <p:sp>
        <p:nvSpPr>
          <p:cNvPr id="9" name="Text Placeholder 8"/>
          <p:cNvSpPr>
            <a:spLocks noGrp="1"/>
          </p:cNvSpPr>
          <p:nvPr>
            <p:ph type="body" sz="half" idx="2"/>
          </p:nvPr>
        </p:nvSpPr>
        <p:spPr>
          <a:xfrm>
            <a:off x="1105231" y="1836389"/>
            <a:ext cx="10217425" cy="3913421"/>
          </a:xfrm>
        </p:spPr>
        <p:txBody>
          <a:bodyPr>
            <a:normAutofit/>
          </a:bodyPr>
          <a:lstStyle/>
          <a:p>
            <a:r>
              <a:rPr lang="en-US" sz="2400" dirty="0" smtClean="0">
                <a:solidFill>
                  <a:srgbClr val="FFFF00"/>
                </a:solidFill>
              </a:rPr>
              <a:t>Joseph </a:t>
            </a:r>
            <a:r>
              <a:rPr lang="en-US" sz="2400" dirty="0" err="1" smtClean="0">
                <a:solidFill>
                  <a:srgbClr val="FFFF00"/>
                </a:solidFill>
              </a:rPr>
              <a:t>Stiglitz</a:t>
            </a:r>
            <a:r>
              <a:rPr lang="en-US" sz="2400" dirty="0">
                <a:solidFill>
                  <a:srgbClr val="FFFF00"/>
                </a:solidFill>
              </a:rPr>
              <a:t> </a:t>
            </a:r>
            <a:r>
              <a:rPr lang="en-US" sz="2400" dirty="0" smtClean="0">
                <a:solidFill>
                  <a:srgbClr val="FFFF00"/>
                </a:solidFill>
              </a:rPr>
              <a:t>- Invisible hand is invisible because it’s not there</a:t>
            </a:r>
          </a:p>
          <a:p>
            <a:endParaRPr lang="en-US" sz="2400" dirty="0">
              <a:solidFill>
                <a:srgbClr val="FFFF00"/>
              </a:solidFill>
            </a:endParaRPr>
          </a:p>
          <a:p>
            <a:r>
              <a:rPr lang="en-US" sz="2400" dirty="0">
                <a:solidFill>
                  <a:srgbClr val="FFFF00"/>
                </a:solidFill>
              </a:rPr>
              <a:t>http://www.youtube.com/watch?v=9qjvwQrZmpk</a:t>
            </a:r>
          </a:p>
        </p:txBody>
      </p:sp>
    </p:spTree>
    <p:extLst>
      <p:ext uri="{BB962C8B-B14F-4D97-AF65-F5344CB8AC3E}">
        <p14:creationId xmlns:p14="http://schemas.microsoft.com/office/powerpoint/2010/main" val="3321859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0616" cy="6858000"/>
          </a:xfrm>
        </p:spPr>
      </p:pic>
      <p:sp>
        <p:nvSpPr>
          <p:cNvPr id="7" name="Title 6"/>
          <p:cNvSpPr>
            <a:spLocks noGrp="1"/>
          </p:cNvSpPr>
          <p:nvPr>
            <p:ph type="title"/>
          </p:nvPr>
        </p:nvSpPr>
        <p:spPr>
          <a:xfrm>
            <a:off x="718930" y="235667"/>
            <a:ext cx="10515600" cy="1038682"/>
          </a:xfrm>
        </p:spPr>
        <p:txBody>
          <a:bodyPr>
            <a:noAutofit/>
          </a:bodyPr>
          <a:lstStyle/>
          <a:p>
            <a:pPr algn="ctr"/>
            <a:r>
              <a:rPr lang="en-US" sz="4400" dirty="0" smtClean="0">
                <a:solidFill>
                  <a:srgbClr val="FFFF00"/>
                </a:solidFill>
              </a:rPr>
              <a:t>Joseph </a:t>
            </a:r>
            <a:r>
              <a:rPr lang="en-US" sz="4400" dirty="0" err="1" smtClean="0">
                <a:solidFill>
                  <a:srgbClr val="FFFF00"/>
                </a:solidFill>
              </a:rPr>
              <a:t>Stiglitz</a:t>
            </a:r>
            <a:r>
              <a:rPr lang="en-US" sz="4400" dirty="0" smtClean="0">
                <a:solidFill>
                  <a:srgbClr val="FFFF00"/>
                </a:solidFill>
              </a:rPr>
              <a:t> </a:t>
            </a:r>
            <a:r>
              <a:rPr lang="en-US" sz="2800" dirty="0" smtClean="0">
                <a:solidFill>
                  <a:srgbClr val="FFFF00"/>
                </a:solidFill>
              </a:rPr>
              <a:t>(1943- )</a:t>
            </a:r>
            <a:endParaRPr lang="en-US" sz="2800" dirty="0">
              <a:solidFill>
                <a:srgbClr val="FFFF00"/>
              </a:solidFill>
            </a:endParaRPr>
          </a:p>
        </p:txBody>
      </p:sp>
      <p:sp>
        <p:nvSpPr>
          <p:cNvPr id="9" name="Text Placeholder 8"/>
          <p:cNvSpPr>
            <a:spLocks noGrp="1"/>
          </p:cNvSpPr>
          <p:nvPr>
            <p:ph sz="half" idx="2"/>
          </p:nvPr>
        </p:nvSpPr>
        <p:spPr>
          <a:xfrm>
            <a:off x="5283558" y="1381222"/>
            <a:ext cx="6369078" cy="4351338"/>
          </a:xfrm>
        </p:spPr>
        <p:txBody>
          <a:bodyPr>
            <a:normAutofit/>
          </a:bodyPr>
          <a:lstStyle/>
          <a:p>
            <a:pPr marL="285750" indent="-285750"/>
            <a:r>
              <a:rPr lang="en-US" sz="3200" dirty="0" smtClean="0">
                <a:solidFill>
                  <a:srgbClr val="FFFF00"/>
                </a:solidFill>
              </a:rPr>
              <a:t>Nobel Prize winner 2001</a:t>
            </a:r>
          </a:p>
          <a:p>
            <a:pPr marL="285750" indent="-285750"/>
            <a:r>
              <a:rPr lang="en-US" sz="3200" dirty="0" smtClean="0">
                <a:solidFill>
                  <a:srgbClr val="FFFF00"/>
                </a:solidFill>
              </a:rPr>
              <a:t>Columbia University</a:t>
            </a:r>
          </a:p>
          <a:p>
            <a:pPr marL="285750" indent="-285750"/>
            <a:r>
              <a:rPr lang="en-US" sz="3200" dirty="0" smtClean="0">
                <a:solidFill>
                  <a:srgbClr val="FFFF00"/>
                </a:solidFill>
              </a:rPr>
              <a:t>Work focuses on market imperfections especially imperfect information</a:t>
            </a:r>
          </a:p>
          <a:p>
            <a:pPr marL="285750" indent="-285750"/>
            <a:r>
              <a:rPr lang="en-US" sz="3200" dirty="0" smtClean="0">
                <a:solidFill>
                  <a:srgbClr val="FFFF00"/>
                </a:solidFill>
              </a:rPr>
              <a:t>Critical of “laissez-faire” economics </a:t>
            </a:r>
          </a:p>
          <a:p>
            <a:pPr marL="285750" indent="-285750"/>
            <a:r>
              <a:rPr lang="en-US" sz="3200" dirty="0" smtClean="0">
                <a:solidFill>
                  <a:srgbClr val="FFFF00"/>
                </a:solidFill>
              </a:rPr>
              <a:t>“Globalization and its Discontents” (2002)</a:t>
            </a:r>
          </a:p>
          <a:p>
            <a:pPr marL="285750" indent="-285750"/>
            <a:endParaRPr lang="en-US" sz="3200" dirty="0" smtClean="0">
              <a:solidFill>
                <a:srgbClr val="FFFF00"/>
              </a:solidFill>
            </a:endParaRPr>
          </a:p>
          <a:p>
            <a:pPr marL="0" indent="0">
              <a:buNone/>
            </a:pPr>
            <a:endParaRPr lang="en-US" sz="3200" dirty="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2052" name="Picture 4" descr="Book Nobel Prize Economist Joseph Stiglitz | Aurum Spea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99" y="1403143"/>
            <a:ext cx="4329417" cy="432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46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Invisible Hand Controversy</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3" name="9qjvwQrZmpk"/>
          <p:cNvPicPr>
            <a:picLocks noRot="1" noChangeAspect="1"/>
          </p:cNvPicPr>
          <p:nvPr>
            <a:videoFile r:link="rId1"/>
          </p:nvPr>
        </p:nvPicPr>
        <p:blipFill>
          <a:blip r:embed="rId4"/>
          <a:stretch>
            <a:fillRect/>
          </a:stretch>
        </p:blipFill>
        <p:spPr>
          <a:xfrm>
            <a:off x="1228326" y="1275653"/>
            <a:ext cx="9605176" cy="5402912"/>
          </a:xfrm>
          <a:prstGeom prst="rect">
            <a:avLst/>
          </a:prstGeom>
        </p:spPr>
      </p:pic>
    </p:spTree>
    <p:extLst>
      <p:ext uri="{BB962C8B-B14F-4D97-AF65-F5344CB8AC3E}">
        <p14:creationId xmlns:p14="http://schemas.microsoft.com/office/powerpoint/2010/main" val="248599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Invisible Hand Controversy</a:t>
            </a:r>
            <a:endParaRPr lang="en-US" sz="4400" dirty="0">
              <a:solidFill>
                <a:srgbClr val="FFFF00"/>
              </a:solidFill>
            </a:endParaRPr>
          </a:p>
        </p:txBody>
      </p:sp>
      <p:sp>
        <p:nvSpPr>
          <p:cNvPr id="9" name="Text Placeholder 8"/>
          <p:cNvSpPr>
            <a:spLocks noGrp="1"/>
          </p:cNvSpPr>
          <p:nvPr>
            <p:ph type="body" sz="half" idx="2"/>
          </p:nvPr>
        </p:nvSpPr>
        <p:spPr>
          <a:xfrm>
            <a:off x="1105231" y="1836389"/>
            <a:ext cx="10217425" cy="3913421"/>
          </a:xfrm>
        </p:spPr>
        <p:txBody>
          <a:bodyPr>
            <a:normAutofit/>
          </a:bodyPr>
          <a:lstStyle/>
          <a:p>
            <a:r>
              <a:rPr lang="en-US" sz="2400" dirty="0" smtClean="0">
                <a:solidFill>
                  <a:srgbClr val="FFFF00"/>
                </a:solidFill>
              </a:rPr>
              <a:t>Milton Friedman - The Invisible hand works</a:t>
            </a:r>
          </a:p>
          <a:p>
            <a:endParaRPr lang="en-US" sz="2400" dirty="0">
              <a:solidFill>
                <a:srgbClr val="FFFF00"/>
              </a:solidFill>
            </a:endParaRPr>
          </a:p>
          <a:p>
            <a:r>
              <a:rPr lang="en-US" sz="2400" dirty="0">
                <a:solidFill>
                  <a:srgbClr val="FFFF00"/>
                </a:solidFill>
              </a:rPr>
              <a:t>http://</a:t>
            </a:r>
            <a:r>
              <a:rPr lang="en-US" sz="2400" dirty="0" smtClean="0">
                <a:solidFill>
                  <a:srgbClr val="FFFF00"/>
                </a:solidFill>
              </a:rPr>
              <a:t>www.youtube.com/watch?v=DrZGT89ht-g</a:t>
            </a:r>
            <a:endParaRPr lang="en-US" sz="2400" dirty="0">
              <a:solidFill>
                <a:srgbClr val="FFFF00"/>
              </a:solidFill>
            </a:endParaRPr>
          </a:p>
        </p:txBody>
      </p:sp>
    </p:spTree>
    <p:extLst>
      <p:ext uri="{BB962C8B-B14F-4D97-AF65-F5344CB8AC3E}">
        <p14:creationId xmlns:p14="http://schemas.microsoft.com/office/powerpoint/2010/main" val="3972151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0616" cy="6858000"/>
          </a:xfrm>
        </p:spPr>
      </p:pic>
      <p:sp>
        <p:nvSpPr>
          <p:cNvPr id="7" name="Title 6"/>
          <p:cNvSpPr>
            <a:spLocks noGrp="1"/>
          </p:cNvSpPr>
          <p:nvPr>
            <p:ph type="title"/>
          </p:nvPr>
        </p:nvSpPr>
        <p:spPr>
          <a:xfrm>
            <a:off x="718930" y="235667"/>
            <a:ext cx="10515600" cy="1038682"/>
          </a:xfrm>
        </p:spPr>
        <p:txBody>
          <a:bodyPr>
            <a:noAutofit/>
          </a:bodyPr>
          <a:lstStyle/>
          <a:p>
            <a:pPr algn="ctr"/>
            <a:r>
              <a:rPr lang="en-US" sz="4400" dirty="0" smtClean="0">
                <a:solidFill>
                  <a:srgbClr val="FFFF00"/>
                </a:solidFill>
              </a:rPr>
              <a:t>Milton Friedman </a:t>
            </a:r>
            <a:r>
              <a:rPr lang="en-US" sz="2800" dirty="0" smtClean="0">
                <a:solidFill>
                  <a:srgbClr val="FFFF00"/>
                </a:solidFill>
              </a:rPr>
              <a:t>(1912-2006)</a:t>
            </a:r>
            <a:endParaRPr lang="en-US" sz="2800" dirty="0">
              <a:solidFill>
                <a:srgbClr val="FFFF00"/>
              </a:solidFill>
            </a:endParaRPr>
          </a:p>
        </p:txBody>
      </p:sp>
      <p:sp>
        <p:nvSpPr>
          <p:cNvPr id="9" name="Text Placeholder 8"/>
          <p:cNvSpPr>
            <a:spLocks noGrp="1"/>
          </p:cNvSpPr>
          <p:nvPr>
            <p:ph sz="half" idx="2"/>
          </p:nvPr>
        </p:nvSpPr>
        <p:spPr>
          <a:xfrm>
            <a:off x="5283558" y="1381222"/>
            <a:ext cx="6369078" cy="4351338"/>
          </a:xfrm>
        </p:spPr>
        <p:txBody>
          <a:bodyPr>
            <a:normAutofit lnSpcReduction="10000"/>
          </a:bodyPr>
          <a:lstStyle/>
          <a:p>
            <a:pPr marL="285750" indent="-285750"/>
            <a:r>
              <a:rPr lang="en-US" sz="3200" dirty="0" smtClean="0">
                <a:solidFill>
                  <a:srgbClr val="FFFF00"/>
                </a:solidFill>
              </a:rPr>
              <a:t>Nobel Prize winner 1976</a:t>
            </a:r>
          </a:p>
          <a:p>
            <a:pPr marL="285750" indent="-285750"/>
            <a:r>
              <a:rPr lang="en-US" sz="3200" dirty="0" smtClean="0">
                <a:solidFill>
                  <a:srgbClr val="FFFF00"/>
                </a:solidFill>
              </a:rPr>
              <a:t>Chicago School </a:t>
            </a:r>
          </a:p>
          <a:p>
            <a:pPr marL="285750" indent="-285750"/>
            <a:r>
              <a:rPr lang="en-US" sz="3200" dirty="0" smtClean="0">
                <a:solidFill>
                  <a:srgbClr val="FFFF00"/>
                </a:solidFill>
              </a:rPr>
              <a:t>Known for promoting maximization of shareholder value and “laissez-faire”</a:t>
            </a:r>
          </a:p>
          <a:p>
            <a:pPr marL="285750" indent="-285750"/>
            <a:r>
              <a:rPr lang="en-US" sz="3200" dirty="0" smtClean="0">
                <a:solidFill>
                  <a:srgbClr val="FFFF00"/>
                </a:solidFill>
              </a:rPr>
              <a:t>Is a lightning rod for criticism from left (incl. from </a:t>
            </a:r>
            <a:r>
              <a:rPr lang="en-US" sz="3200" dirty="0" err="1" smtClean="0">
                <a:solidFill>
                  <a:srgbClr val="FFFF00"/>
                </a:solidFill>
              </a:rPr>
              <a:t>Stiglitz</a:t>
            </a:r>
            <a:r>
              <a:rPr lang="en-US" sz="3200" dirty="0" smtClean="0">
                <a:solidFill>
                  <a:srgbClr val="FFFF00"/>
                </a:solidFill>
              </a:rPr>
              <a:t>)</a:t>
            </a:r>
          </a:p>
          <a:p>
            <a:pPr marL="285750" indent="-285750"/>
            <a:r>
              <a:rPr lang="en-US" sz="3200" dirty="0" smtClean="0">
                <a:solidFill>
                  <a:srgbClr val="FFFF00"/>
                </a:solidFill>
              </a:rPr>
              <a:t>“Capitalism and Freedom (1962)</a:t>
            </a:r>
          </a:p>
          <a:p>
            <a:pPr marL="285750" indent="-285750"/>
            <a:r>
              <a:rPr lang="en-US" sz="3200" dirty="0" smtClean="0">
                <a:solidFill>
                  <a:srgbClr val="FFFF00"/>
                </a:solidFill>
              </a:rPr>
              <a:t>“Free to Choose” (1980) </a:t>
            </a:r>
          </a:p>
          <a:p>
            <a:pPr marL="285750" indent="-285750"/>
            <a:endParaRPr lang="en-US" sz="3200" dirty="0" smtClean="0">
              <a:solidFill>
                <a:srgbClr val="FFFF00"/>
              </a:solidFill>
            </a:endParaRPr>
          </a:p>
          <a:p>
            <a:pPr marL="285750" indent="-285750"/>
            <a:endParaRPr lang="en-US" sz="3200" dirty="0" smtClean="0">
              <a:solidFill>
                <a:srgbClr val="FFFF00"/>
              </a:solidFill>
            </a:endParaRPr>
          </a:p>
          <a:p>
            <a:pPr marL="0" indent="0">
              <a:buNone/>
            </a:pPr>
            <a:endParaRPr lang="en-US" sz="3200" dirty="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3080" name="Picture 8" descr="Milton Friedman - Biographical - NobelPrize.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75" y="1381222"/>
            <a:ext cx="3361276" cy="504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09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Invisible Hand Controversy</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2" name="DrZGT89ht-g"/>
          <p:cNvPicPr>
            <a:picLocks noRot="1" noChangeAspect="1"/>
          </p:cNvPicPr>
          <p:nvPr>
            <a:videoFile r:link="rId1"/>
          </p:nvPr>
        </p:nvPicPr>
        <p:blipFill>
          <a:blip r:embed="rId4"/>
          <a:stretch>
            <a:fillRect/>
          </a:stretch>
        </p:blipFill>
        <p:spPr>
          <a:xfrm>
            <a:off x="1192395" y="1275653"/>
            <a:ext cx="9518012" cy="5353882"/>
          </a:xfrm>
          <a:prstGeom prst="rect">
            <a:avLst/>
          </a:prstGeom>
        </p:spPr>
      </p:pic>
    </p:spTree>
    <p:extLst>
      <p:ext uri="{BB962C8B-B14F-4D97-AF65-F5344CB8AC3E}">
        <p14:creationId xmlns:p14="http://schemas.microsoft.com/office/powerpoint/2010/main" val="222911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365125"/>
            <a:ext cx="10473647" cy="1325563"/>
          </a:xfrm>
        </p:spPr>
        <p:txBody>
          <a:bodyPr>
            <a:normAutofit/>
          </a:bodyPr>
          <a:lstStyle/>
          <a:p>
            <a:pPr algn="ctr"/>
            <a:r>
              <a:rPr lang="en-US" sz="4800" dirty="0" smtClean="0">
                <a:solidFill>
                  <a:srgbClr val="FFFF00"/>
                </a:solidFill>
              </a:rPr>
              <a:t>Course Features</a:t>
            </a:r>
            <a:endParaRPr lang="en-US" sz="4800" dirty="0">
              <a:solidFill>
                <a:srgbClr val="FFFF00"/>
              </a:solidFill>
            </a:endParaRPr>
          </a:p>
        </p:txBody>
      </p:sp>
      <p:sp>
        <p:nvSpPr>
          <p:cNvPr id="7" name="Content Placeholder 6"/>
          <p:cNvSpPr>
            <a:spLocks noGrp="1"/>
          </p:cNvSpPr>
          <p:nvPr>
            <p:ph idx="1"/>
          </p:nvPr>
        </p:nvSpPr>
        <p:spPr>
          <a:xfrm>
            <a:off x="759542" y="1690688"/>
            <a:ext cx="10552304" cy="4351338"/>
          </a:xfrm>
        </p:spPr>
        <p:txBody>
          <a:bodyPr>
            <a:normAutofit/>
          </a:bodyPr>
          <a:lstStyle/>
          <a:p>
            <a:r>
              <a:rPr lang="en-US" sz="3600" dirty="0" smtClean="0">
                <a:solidFill>
                  <a:srgbClr val="FFFF00"/>
                </a:solidFill>
              </a:rPr>
              <a:t>Uniqueness of this Course</a:t>
            </a:r>
          </a:p>
          <a:p>
            <a:pPr lvl="1"/>
            <a:r>
              <a:rPr lang="en-US" sz="2800" dirty="0" smtClean="0">
                <a:solidFill>
                  <a:srgbClr val="FFFF00"/>
                </a:solidFill>
              </a:rPr>
              <a:t>Relevance of Ethics and Economics</a:t>
            </a:r>
          </a:p>
          <a:p>
            <a:pPr lvl="1"/>
            <a:r>
              <a:rPr lang="en-US" sz="2800" dirty="0" smtClean="0">
                <a:solidFill>
                  <a:srgbClr val="FFFF00"/>
                </a:solidFill>
              </a:rPr>
              <a:t>Focus on Economic Method (model building)</a:t>
            </a:r>
          </a:p>
          <a:p>
            <a:pPr lvl="1"/>
            <a:r>
              <a:rPr lang="en-US" sz="2800" dirty="0" smtClean="0">
                <a:solidFill>
                  <a:srgbClr val="FFFF00"/>
                </a:solidFill>
              </a:rPr>
              <a:t>Presentation of less complex to more complex markets</a:t>
            </a:r>
          </a:p>
          <a:p>
            <a:pPr lvl="1"/>
            <a:r>
              <a:rPr lang="en-US" sz="2800" dirty="0" smtClean="0">
                <a:solidFill>
                  <a:srgbClr val="FFFF00"/>
                </a:solidFill>
              </a:rPr>
              <a:t>Focus on market failures</a:t>
            </a:r>
          </a:p>
          <a:p>
            <a:pPr lvl="1"/>
            <a:r>
              <a:rPr lang="en-US" sz="2800" dirty="0" smtClean="0">
                <a:solidFill>
                  <a:srgbClr val="FFFF00"/>
                </a:solidFill>
              </a:rPr>
              <a:t>Focus on government failures</a:t>
            </a:r>
          </a:p>
          <a:p>
            <a:pPr lvl="1"/>
            <a:r>
              <a:rPr lang="en-US" sz="2800" dirty="0" smtClean="0">
                <a:solidFill>
                  <a:srgbClr val="FFFF00"/>
                </a:solidFill>
              </a:rPr>
              <a:t>Moderate ideology </a:t>
            </a:r>
          </a:p>
          <a:p>
            <a:pPr lvl="1"/>
            <a:endParaRPr lang="en-US" sz="3600" dirty="0">
              <a:solidFill>
                <a:srgbClr val="FFFF00"/>
              </a:solidFill>
            </a:endParaRPr>
          </a:p>
        </p:txBody>
      </p:sp>
    </p:spTree>
    <p:extLst>
      <p:ext uri="{BB962C8B-B14F-4D97-AF65-F5344CB8AC3E}">
        <p14:creationId xmlns:p14="http://schemas.microsoft.com/office/powerpoint/2010/main" val="3949796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Invisible Hand Controversy</a:t>
            </a:r>
            <a:endParaRPr lang="en-US" sz="4400" dirty="0">
              <a:solidFill>
                <a:srgbClr val="FFFF00"/>
              </a:solidFill>
            </a:endParaRPr>
          </a:p>
        </p:txBody>
      </p:sp>
      <p:sp>
        <p:nvSpPr>
          <p:cNvPr id="9" name="Text Placeholder 8"/>
          <p:cNvSpPr>
            <a:spLocks noGrp="1"/>
          </p:cNvSpPr>
          <p:nvPr>
            <p:ph type="body" sz="half" idx="2"/>
          </p:nvPr>
        </p:nvSpPr>
        <p:spPr>
          <a:xfrm>
            <a:off x="1105231" y="1836389"/>
            <a:ext cx="10217425" cy="3913421"/>
          </a:xfrm>
        </p:spPr>
        <p:txBody>
          <a:bodyPr>
            <a:normAutofit/>
          </a:bodyPr>
          <a:lstStyle/>
          <a:p>
            <a:pPr marL="342900" indent="-342900">
              <a:buFont typeface="Arial" panose="020B0604020202020204" pitchFamily="34" charset="0"/>
              <a:buChar char="•"/>
            </a:pPr>
            <a:r>
              <a:rPr lang="en-US" sz="2800" dirty="0" smtClean="0">
                <a:solidFill>
                  <a:srgbClr val="FFFF00"/>
                </a:solidFill>
              </a:rPr>
              <a:t>Who’s right?  </a:t>
            </a:r>
            <a:r>
              <a:rPr lang="en-US" sz="2800" dirty="0" err="1" smtClean="0">
                <a:solidFill>
                  <a:srgbClr val="FFFF00"/>
                </a:solidFill>
              </a:rPr>
              <a:t>Stiglitz</a:t>
            </a:r>
            <a:r>
              <a:rPr lang="en-US" sz="2800" dirty="0" smtClean="0">
                <a:solidFill>
                  <a:srgbClr val="FFFF00"/>
                </a:solidFill>
              </a:rPr>
              <a:t> or Friedman?</a:t>
            </a:r>
            <a:endParaRPr lang="en-US" sz="2800" dirty="0">
              <a:solidFill>
                <a:srgbClr val="FFFF00"/>
              </a:solidFill>
            </a:endParaRPr>
          </a:p>
          <a:p>
            <a:pPr marL="342900" indent="-342900">
              <a:buFont typeface="Arial" panose="020B0604020202020204" pitchFamily="34" charset="0"/>
              <a:buChar char="•"/>
            </a:pPr>
            <a:r>
              <a:rPr lang="en-US" sz="2800" dirty="0" smtClean="0">
                <a:solidFill>
                  <a:srgbClr val="FFFF00"/>
                </a:solidFill>
              </a:rPr>
              <a:t>B</a:t>
            </a:r>
            <a:r>
              <a:rPr lang="en-US" sz="2800" dirty="0">
                <a:solidFill>
                  <a:srgbClr val="FFFF00"/>
                </a:solidFill>
              </a:rPr>
              <a:t>y</a:t>
            </a:r>
            <a:r>
              <a:rPr lang="en-US" sz="2800" dirty="0" smtClean="0">
                <a:solidFill>
                  <a:srgbClr val="FFFF00"/>
                </a:solidFill>
              </a:rPr>
              <a:t> the end of the course, I will demonstrate that both of them are right.</a:t>
            </a:r>
          </a:p>
          <a:p>
            <a:pPr marL="342900" indent="-342900">
              <a:buFont typeface="Arial" panose="020B0604020202020204" pitchFamily="34" charset="0"/>
              <a:buChar char="•"/>
            </a:pPr>
            <a:r>
              <a:rPr lang="en-US" sz="2800" dirty="0" smtClean="0">
                <a:solidFill>
                  <a:srgbClr val="FFFF00"/>
                </a:solidFill>
              </a:rPr>
              <a:t>This course will show how the economy works .. But also</a:t>
            </a:r>
          </a:p>
          <a:p>
            <a:pPr marL="800100" lvl="1" indent="-342900">
              <a:buFont typeface="Arial" panose="020B0604020202020204" pitchFamily="34" charset="0"/>
              <a:buChar char="•"/>
            </a:pPr>
            <a:r>
              <a:rPr lang="en-US" sz="2400" dirty="0" smtClean="0">
                <a:solidFill>
                  <a:srgbClr val="FFFF00"/>
                </a:solidFill>
              </a:rPr>
              <a:t>Conditions under which the economy works well (Friedman)</a:t>
            </a:r>
          </a:p>
          <a:p>
            <a:pPr marL="800100" lvl="1" indent="-342900">
              <a:buFont typeface="Arial" panose="020B0604020202020204" pitchFamily="34" charset="0"/>
              <a:buChar char="•"/>
            </a:pPr>
            <a:r>
              <a:rPr lang="en-US" sz="2400" dirty="0" smtClean="0">
                <a:solidFill>
                  <a:srgbClr val="FFFF00"/>
                </a:solidFill>
              </a:rPr>
              <a:t>Conditions under which the economy works poorly (</a:t>
            </a:r>
            <a:r>
              <a:rPr lang="en-US" sz="2400" dirty="0" err="1" smtClean="0">
                <a:solidFill>
                  <a:srgbClr val="FFFF00"/>
                </a:solidFill>
              </a:rPr>
              <a:t>Stiglitz</a:t>
            </a:r>
            <a:r>
              <a:rPr lang="en-US" sz="2400"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2491068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256006" y="77611"/>
            <a:ext cx="9358986" cy="1395285"/>
          </a:xfrm>
        </p:spPr>
        <p:txBody>
          <a:bodyPr>
            <a:noAutofit/>
          </a:bodyPr>
          <a:lstStyle/>
          <a:p>
            <a:pPr algn="ctr"/>
            <a:r>
              <a:rPr lang="en-US" sz="4400" dirty="0" smtClean="0">
                <a:solidFill>
                  <a:srgbClr val="FFFF00"/>
                </a:solidFill>
              </a:rPr>
              <a:t>The Economic System Controversy</a:t>
            </a:r>
            <a:br>
              <a:rPr lang="en-US" sz="4400" dirty="0" smtClean="0">
                <a:solidFill>
                  <a:srgbClr val="FFFF00"/>
                </a:solidFill>
              </a:rPr>
            </a:br>
            <a:r>
              <a:rPr lang="en-US" sz="4400" dirty="0" smtClean="0">
                <a:solidFill>
                  <a:srgbClr val="FFFF00"/>
                </a:solidFill>
              </a:rPr>
              <a:t>Capitalism vs Socialism</a:t>
            </a:r>
            <a:endParaRPr lang="en-US" sz="4400" dirty="0">
              <a:solidFill>
                <a:srgbClr val="FFFF00"/>
              </a:solidFill>
            </a:endParaRPr>
          </a:p>
        </p:txBody>
      </p:sp>
      <p:sp>
        <p:nvSpPr>
          <p:cNvPr id="9" name="Text Placeholder 8"/>
          <p:cNvSpPr>
            <a:spLocks noGrp="1"/>
          </p:cNvSpPr>
          <p:nvPr>
            <p:ph type="body" sz="half" idx="2"/>
          </p:nvPr>
        </p:nvSpPr>
        <p:spPr>
          <a:xfrm>
            <a:off x="1137036" y="1622065"/>
            <a:ext cx="10217425" cy="3760967"/>
          </a:xfrm>
        </p:spPr>
        <p:txBody>
          <a:bodyPr>
            <a:normAutofit fontScale="92500" lnSpcReduction="10000"/>
          </a:bodyPr>
          <a:lstStyle/>
          <a:p>
            <a:pPr marL="342900" indent="-342900">
              <a:buFont typeface="Arial" panose="020B0604020202020204" pitchFamily="34" charset="0"/>
              <a:buChar char="•"/>
            </a:pPr>
            <a:r>
              <a:rPr lang="en-US" sz="2800" dirty="0" smtClean="0">
                <a:solidFill>
                  <a:srgbClr val="FFFF00"/>
                </a:solidFill>
              </a:rPr>
              <a:t>Capitalism</a:t>
            </a:r>
          </a:p>
          <a:p>
            <a:pPr marL="800100" lvl="1" indent="-342900">
              <a:buFont typeface="Arial" panose="020B0604020202020204" pitchFamily="34" charset="0"/>
              <a:buChar char="•"/>
            </a:pPr>
            <a:r>
              <a:rPr lang="en-US" sz="2200" dirty="0" smtClean="0">
                <a:solidFill>
                  <a:srgbClr val="FFFF00"/>
                </a:solidFill>
              </a:rPr>
              <a:t>Private ownership of capital (the means of production)</a:t>
            </a:r>
          </a:p>
          <a:p>
            <a:pPr marL="800100" lvl="1" indent="-342900">
              <a:buFont typeface="Arial" panose="020B0604020202020204" pitchFamily="34" charset="0"/>
              <a:buChar char="•"/>
            </a:pPr>
            <a:r>
              <a:rPr lang="en-US" sz="2200" dirty="0" smtClean="0">
                <a:solidFill>
                  <a:srgbClr val="FFFF00"/>
                </a:solidFill>
              </a:rPr>
              <a:t>Often w/ limited government intervention</a:t>
            </a:r>
          </a:p>
          <a:p>
            <a:pPr marL="342900" indent="-342900">
              <a:buFont typeface="Arial" panose="020B0604020202020204" pitchFamily="34" charset="0"/>
              <a:buChar char="•"/>
            </a:pPr>
            <a:r>
              <a:rPr lang="en-US" sz="2800" dirty="0" smtClean="0">
                <a:solidFill>
                  <a:srgbClr val="FFFF00"/>
                </a:solidFill>
              </a:rPr>
              <a:t>Socialism</a:t>
            </a:r>
          </a:p>
          <a:p>
            <a:pPr marL="800100" lvl="1" indent="-342900">
              <a:buFont typeface="Arial" panose="020B0604020202020204" pitchFamily="34" charset="0"/>
              <a:buChar char="•"/>
            </a:pPr>
            <a:r>
              <a:rPr lang="en-US" sz="2200" dirty="0" smtClean="0">
                <a:solidFill>
                  <a:srgbClr val="FFFF00"/>
                </a:solidFill>
              </a:rPr>
              <a:t>State ownership of capital/businesses</a:t>
            </a:r>
          </a:p>
          <a:p>
            <a:pPr marL="800100" lvl="1" indent="-342900">
              <a:buFont typeface="Arial" panose="020B0604020202020204" pitchFamily="34" charset="0"/>
              <a:buChar char="•"/>
            </a:pPr>
            <a:r>
              <a:rPr lang="en-US" sz="2200" dirty="0" smtClean="0">
                <a:solidFill>
                  <a:srgbClr val="FFFF00"/>
                </a:solidFill>
              </a:rPr>
              <a:t>Centrally-planned economies</a:t>
            </a:r>
          </a:p>
          <a:p>
            <a:pPr marL="800100" lvl="1" indent="-342900">
              <a:buFont typeface="Arial" panose="020B0604020202020204" pitchFamily="34" charset="0"/>
              <a:buChar char="•"/>
            </a:pPr>
            <a:r>
              <a:rPr lang="en-US" sz="2200" dirty="0" smtClean="0">
                <a:solidFill>
                  <a:srgbClr val="FFFF00"/>
                </a:solidFill>
              </a:rPr>
              <a:t>Also, social democracies (Scandinavia) </a:t>
            </a:r>
          </a:p>
          <a:p>
            <a:pPr marL="342900" indent="-342900">
              <a:buFont typeface="Arial" panose="020B0604020202020204" pitchFamily="34" charset="0"/>
              <a:buChar char="•"/>
            </a:pPr>
            <a:r>
              <a:rPr lang="en-US" sz="2800" dirty="0" smtClean="0">
                <a:solidFill>
                  <a:srgbClr val="FFFF00"/>
                </a:solidFill>
              </a:rPr>
              <a:t>Also … Fascism</a:t>
            </a:r>
          </a:p>
          <a:p>
            <a:pPr marL="800100" lvl="1" indent="-342900">
              <a:buFont typeface="Arial" panose="020B0604020202020204" pitchFamily="34" charset="0"/>
              <a:buChar char="•"/>
            </a:pPr>
            <a:r>
              <a:rPr lang="en-US" sz="2400" dirty="0" err="1" smtClean="0">
                <a:solidFill>
                  <a:srgbClr val="FFFF00"/>
                </a:solidFill>
              </a:rPr>
              <a:t>Pvt</a:t>
            </a:r>
            <a:r>
              <a:rPr lang="en-US" sz="2400" dirty="0" smtClean="0">
                <a:solidFill>
                  <a:srgbClr val="FFFF00"/>
                </a:solidFill>
              </a:rPr>
              <a:t> ownership w/ heavy government control </a:t>
            </a:r>
          </a:p>
          <a:p>
            <a:pPr marL="800100" lvl="1" indent="-342900">
              <a:buFont typeface="Arial" panose="020B0604020202020204" pitchFamily="34" charset="0"/>
              <a:buChar char="•"/>
            </a:pPr>
            <a:r>
              <a:rPr lang="en-US" sz="2400" dirty="0" smtClean="0">
                <a:solidFill>
                  <a:srgbClr val="FFFF00"/>
                </a:solidFill>
              </a:rPr>
              <a:t>Often w/ strong nationalism</a:t>
            </a:r>
            <a:endParaRPr lang="en-US" sz="2400" dirty="0">
              <a:solidFill>
                <a:srgbClr val="FFFF00"/>
              </a:solidFill>
            </a:endParaRPr>
          </a:p>
        </p:txBody>
      </p:sp>
    </p:spTree>
    <p:extLst>
      <p:ext uri="{BB962C8B-B14F-4D97-AF65-F5344CB8AC3E}">
        <p14:creationId xmlns:p14="http://schemas.microsoft.com/office/powerpoint/2010/main" val="1351981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Economics Controversies</a:t>
            </a:r>
            <a:endParaRPr lang="en-US" sz="4400" dirty="0">
              <a:solidFill>
                <a:srgbClr val="FFFF00"/>
              </a:solidFill>
            </a:endParaRPr>
          </a:p>
        </p:txBody>
      </p:sp>
      <p:sp>
        <p:nvSpPr>
          <p:cNvPr id="9" name="Text Placeholder 8"/>
          <p:cNvSpPr>
            <a:spLocks noGrp="1"/>
          </p:cNvSpPr>
          <p:nvPr>
            <p:ph type="body" sz="half" idx="2"/>
          </p:nvPr>
        </p:nvSpPr>
        <p:spPr>
          <a:xfrm>
            <a:off x="1105231" y="1836389"/>
            <a:ext cx="10217425" cy="3913421"/>
          </a:xfrm>
        </p:spPr>
        <p:txBody>
          <a:bodyPr>
            <a:normAutofit/>
          </a:bodyPr>
          <a:lstStyle/>
          <a:p>
            <a:pPr marL="342900" indent="-342900">
              <a:buFont typeface="Arial" panose="020B0604020202020204" pitchFamily="34" charset="0"/>
              <a:buChar char="•"/>
            </a:pPr>
            <a:r>
              <a:rPr lang="en-US" sz="2400" dirty="0" smtClean="0">
                <a:solidFill>
                  <a:srgbClr val="FFFF00"/>
                </a:solidFill>
              </a:rPr>
              <a:t>Below are optional articles with reactions to some famous economists</a:t>
            </a:r>
          </a:p>
          <a:p>
            <a:pPr marL="800100" lvl="1" indent="-342900">
              <a:buFont typeface="Arial" panose="020B0604020202020204" pitchFamily="34" charset="0"/>
              <a:buChar char="•"/>
            </a:pPr>
            <a:r>
              <a:rPr lang="en-US" sz="2200" dirty="0">
                <a:solidFill>
                  <a:srgbClr val="FFFF00"/>
                </a:solidFill>
                <a:hlinkClick r:id="rId3"/>
              </a:rPr>
              <a:t>Milton Friedman Was </a:t>
            </a:r>
            <a:r>
              <a:rPr lang="en-US" sz="2200" dirty="0" smtClean="0">
                <a:solidFill>
                  <a:srgbClr val="FFFF00"/>
                </a:solidFill>
                <a:hlinkClick r:id="rId3"/>
              </a:rPr>
              <a:t>Wrong</a:t>
            </a:r>
            <a:endParaRPr lang="en-US" sz="2200" dirty="0" smtClean="0">
              <a:solidFill>
                <a:srgbClr val="FFFF00"/>
              </a:solidFill>
            </a:endParaRPr>
          </a:p>
          <a:p>
            <a:pPr marL="800100" lvl="1" indent="-342900">
              <a:buFont typeface="Arial" panose="020B0604020202020204" pitchFamily="34" charset="0"/>
              <a:buChar char="•"/>
            </a:pPr>
            <a:r>
              <a:rPr lang="en-US" sz="2200" dirty="0" smtClean="0">
                <a:solidFill>
                  <a:srgbClr val="FFFF00"/>
                </a:solidFill>
                <a:hlinkClick r:id="rId4"/>
              </a:rPr>
              <a:t>Paul Samuelson vs Milton Friedman</a:t>
            </a:r>
            <a:endParaRPr lang="en-US" sz="2200" dirty="0" smtClean="0">
              <a:solidFill>
                <a:srgbClr val="FFFF00"/>
              </a:solidFill>
            </a:endParaRPr>
          </a:p>
          <a:p>
            <a:pPr marL="800100" lvl="1" indent="-342900">
              <a:buFont typeface="Arial" panose="020B0604020202020204" pitchFamily="34" charset="0"/>
              <a:buChar char="•"/>
            </a:pPr>
            <a:r>
              <a:rPr lang="en-US" sz="2200" dirty="0">
                <a:solidFill>
                  <a:srgbClr val="FFFF00"/>
                </a:solidFill>
                <a:hlinkClick r:id="rId5"/>
              </a:rPr>
              <a:t>Friedrich Hayek: Not Exactly the Libertarian Darling He’s Claimed </a:t>
            </a:r>
            <a:r>
              <a:rPr lang="en-US" sz="2200" dirty="0" smtClean="0">
                <a:solidFill>
                  <a:srgbClr val="FFFF00"/>
                </a:solidFill>
                <a:hlinkClick r:id="rId5"/>
              </a:rPr>
              <a:t>As</a:t>
            </a:r>
            <a:endParaRPr lang="en-US" sz="2200" dirty="0" smtClean="0">
              <a:solidFill>
                <a:srgbClr val="FFFF00"/>
              </a:solidFill>
            </a:endParaRPr>
          </a:p>
          <a:p>
            <a:pPr marL="800100" lvl="1" indent="-342900">
              <a:buFont typeface="Arial" panose="020B0604020202020204" pitchFamily="34" charset="0"/>
              <a:buChar char="•"/>
            </a:pPr>
            <a:r>
              <a:rPr lang="en-US" sz="2200" dirty="0">
                <a:solidFill>
                  <a:srgbClr val="FFFF00"/>
                </a:solidFill>
                <a:hlinkClick r:id="rId6"/>
              </a:rPr>
              <a:t>Milton Friedman and Friedrich Hayek: Fifty Years </a:t>
            </a:r>
            <a:r>
              <a:rPr lang="en-US" sz="2200" dirty="0" smtClean="0">
                <a:solidFill>
                  <a:srgbClr val="FFFF00"/>
                </a:solidFill>
                <a:hlinkClick r:id="rId6"/>
              </a:rPr>
              <a:t>Later</a:t>
            </a:r>
            <a:endParaRPr lang="en-US" sz="2200" dirty="0" smtClean="0">
              <a:solidFill>
                <a:srgbClr val="FFFF00"/>
              </a:solidFill>
            </a:endParaRPr>
          </a:p>
          <a:p>
            <a:pPr marL="800100" lvl="1" indent="-342900">
              <a:buFont typeface="Arial" panose="020B0604020202020204" pitchFamily="34" charset="0"/>
              <a:buChar char="•"/>
            </a:pPr>
            <a:r>
              <a:rPr lang="en-US" sz="2200" dirty="0" smtClean="0">
                <a:solidFill>
                  <a:srgbClr val="FFFF00"/>
                </a:solidFill>
                <a:hlinkClick r:id="rId7"/>
              </a:rPr>
              <a:t>An Open Letter to Joseph </a:t>
            </a:r>
            <a:r>
              <a:rPr lang="en-US" sz="2200" dirty="0" err="1" smtClean="0">
                <a:solidFill>
                  <a:srgbClr val="FFFF00"/>
                </a:solidFill>
                <a:hlinkClick r:id="rId7"/>
              </a:rPr>
              <a:t>Stiglitz</a:t>
            </a:r>
            <a:r>
              <a:rPr lang="en-US" sz="2200" dirty="0" smtClean="0">
                <a:solidFill>
                  <a:srgbClr val="FFFF00"/>
                </a:solidFill>
                <a:hlinkClick r:id="rId7"/>
              </a:rPr>
              <a:t>, by Kenneth </a:t>
            </a:r>
            <a:r>
              <a:rPr lang="en-US" sz="2200" dirty="0" err="1" smtClean="0">
                <a:solidFill>
                  <a:srgbClr val="FFFF00"/>
                </a:solidFill>
                <a:hlinkClick r:id="rId7"/>
              </a:rPr>
              <a:t>Rogoff</a:t>
            </a:r>
            <a:endParaRPr lang="en-US" sz="2200" dirty="0" smtClean="0">
              <a:solidFill>
                <a:srgbClr val="FFFF00"/>
              </a:solidFill>
            </a:endParaRPr>
          </a:p>
          <a:p>
            <a:pPr marL="800100" lvl="1" indent="-342900">
              <a:buFont typeface="Arial" panose="020B0604020202020204" pitchFamily="34" charset="0"/>
              <a:buChar char="•"/>
            </a:pPr>
            <a:r>
              <a:rPr lang="en-US" sz="2200" dirty="0">
                <a:solidFill>
                  <a:srgbClr val="FFFF00"/>
                </a:solidFill>
                <a:hlinkClick r:id="rId8"/>
              </a:rPr>
              <a:t>Nobel Winner Patiently Shows Adam Smith Wrong</a:t>
            </a:r>
            <a:endParaRPr lang="en-US" sz="2200" dirty="0">
              <a:solidFill>
                <a:srgbClr val="FFFF00"/>
              </a:solidFill>
            </a:endParaRPr>
          </a:p>
          <a:p>
            <a:pPr marL="800100" lvl="1" indent="-342900">
              <a:buFont typeface="Arial" panose="020B0604020202020204" pitchFamily="34" charset="0"/>
              <a:buChar char="•"/>
            </a:pPr>
            <a:endParaRPr lang="en-US" sz="2200" dirty="0" smtClean="0">
              <a:solidFill>
                <a:srgbClr val="FFFF00"/>
              </a:solidFill>
            </a:endParaRPr>
          </a:p>
          <a:p>
            <a:pPr marL="800100" lvl="1" indent="-342900">
              <a:buFont typeface="Arial" panose="020B0604020202020204" pitchFamily="34" charset="0"/>
              <a:buChar char="•"/>
            </a:pPr>
            <a:endParaRPr lang="en-US" sz="2200" dirty="0">
              <a:solidFill>
                <a:srgbClr val="FFFF00"/>
              </a:solidFill>
            </a:endParaRPr>
          </a:p>
        </p:txBody>
      </p:sp>
    </p:spTree>
    <p:extLst>
      <p:ext uri="{BB962C8B-B14F-4D97-AF65-F5344CB8AC3E}">
        <p14:creationId xmlns:p14="http://schemas.microsoft.com/office/powerpoint/2010/main" val="121503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2003428" y="258597"/>
            <a:ext cx="8001585" cy="706966"/>
          </a:xfrm>
        </p:spPr>
        <p:txBody>
          <a:bodyPr>
            <a:noAutofit/>
          </a:bodyPr>
          <a:lstStyle/>
          <a:p>
            <a:pPr algn="ctr"/>
            <a:r>
              <a:rPr lang="en-US" sz="4400" b="1" dirty="0" smtClean="0">
                <a:solidFill>
                  <a:srgbClr val="FFFF00"/>
                </a:solidFill>
              </a:rPr>
              <a:t>Because I’m Happy</a:t>
            </a:r>
            <a:endParaRPr lang="en-US" sz="4400" b="1" dirty="0">
              <a:solidFill>
                <a:srgbClr val="FFFF00"/>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2400" dirty="0">
                <a:hlinkClick r:id="rId4"/>
              </a:rPr>
              <a:t>https://www.youtube.com/watch?v=y6Sxv-sUYtM</a:t>
            </a:r>
            <a:endParaRPr lang="en-US" sz="2400" dirty="0">
              <a:solidFill>
                <a:srgbClr val="FFFF00"/>
              </a:solidFill>
            </a:endParaRPr>
          </a:p>
        </p:txBody>
      </p:sp>
      <p:pic>
        <p:nvPicPr>
          <p:cNvPr id="2" name="y6Sxv-sUYtM"/>
          <p:cNvPicPr>
            <a:picLocks noRot="1" noChangeAspect="1"/>
          </p:cNvPicPr>
          <p:nvPr>
            <a:videoFile r:link="rId1"/>
          </p:nvPr>
        </p:nvPicPr>
        <p:blipFill>
          <a:blip r:embed="rId5"/>
          <a:stretch>
            <a:fillRect/>
          </a:stretch>
        </p:blipFill>
        <p:spPr>
          <a:xfrm>
            <a:off x="2720332" y="1949344"/>
            <a:ext cx="5731905" cy="3224197"/>
          </a:xfrm>
          <a:prstGeom prst="rect">
            <a:avLst/>
          </a:prstGeom>
        </p:spPr>
      </p:pic>
    </p:spTree>
    <p:extLst>
      <p:ext uri="{BB962C8B-B14F-4D97-AF65-F5344CB8AC3E}">
        <p14:creationId xmlns:p14="http://schemas.microsoft.com/office/powerpoint/2010/main" val="212361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8001585" cy="706966"/>
          </a:xfrm>
        </p:spPr>
        <p:txBody>
          <a:bodyPr>
            <a:noAutofit/>
          </a:bodyPr>
          <a:lstStyle/>
          <a:p>
            <a:pPr algn="ctr"/>
            <a:r>
              <a:rPr lang="en-US" sz="4400" b="1" dirty="0" smtClean="0">
                <a:solidFill>
                  <a:srgbClr val="FFFF00"/>
                </a:solidFill>
              </a:rPr>
              <a:t>The Goal of Economics</a:t>
            </a:r>
            <a:endParaRPr lang="en-US" sz="4400" b="1" dirty="0">
              <a:solidFill>
                <a:srgbClr val="FFFF00"/>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a:solidFill>
                  <a:srgbClr val="FFFF00"/>
                </a:solidFill>
              </a:rPr>
              <a:t>Economics is </a:t>
            </a:r>
            <a:endParaRPr lang="en-US" sz="3200" dirty="0" smtClean="0">
              <a:solidFill>
                <a:srgbClr val="FFFF00"/>
              </a:solidFill>
            </a:endParaRPr>
          </a:p>
          <a:p>
            <a:pPr marL="742950" lvl="1" indent="-285750">
              <a:buFont typeface="Arial" panose="020B0604020202020204" pitchFamily="34" charset="0"/>
              <a:buChar char="•"/>
            </a:pPr>
            <a:r>
              <a:rPr lang="en-US" sz="3000" dirty="0" smtClean="0">
                <a:solidFill>
                  <a:srgbClr val="FFFF00"/>
                </a:solidFill>
              </a:rPr>
              <a:t>the </a:t>
            </a:r>
            <a:r>
              <a:rPr lang="en-US" sz="3000" dirty="0">
                <a:solidFill>
                  <a:srgbClr val="FFFF00"/>
                </a:solidFill>
              </a:rPr>
              <a:t>study of </a:t>
            </a:r>
            <a:r>
              <a:rPr lang="en-US" sz="3000" dirty="0" smtClean="0">
                <a:solidFill>
                  <a:srgbClr val="FFFF00"/>
                </a:solidFill>
              </a:rPr>
              <a:t>how </a:t>
            </a:r>
            <a:r>
              <a:rPr lang="en-US" sz="3000" dirty="0">
                <a:solidFill>
                  <a:srgbClr val="FFFF00"/>
                </a:solidFill>
              </a:rPr>
              <a:t>to promote </a:t>
            </a:r>
            <a:r>
              <a:rPr lang="en-US" sz="3000" dirty="0">
                <a:solidFill>
                  <a:srgbClr val="002060"/>
                </a:solidFill>
              </a:rPr>
              <a:t>happiness</a:t>
            </a:r>
            <a:r>
              <a:rPr lang="en-US" sz="3000" dirty="0">
                <a:solidFill>
                  <a:srgbClr val="FFFF00"/>
                </a:solidFill>
              </a:rPr>
              <a:t> </a:t>
            </a:r>
            <a:endParaRPr lang="en-US" sz="3000" dirty="0" smtClean="0">
              <a:solidFill>
                <a:srgbClr val="FFFF00"/>
              </a:solidFill>
            </a:endParaRPr>
          </a:p>
          <a:p>
            <a:pPr marL="742950" lvl="1" indent="-285750">
              <a:buFont typeface="Arial" panose="020B0604020202020204" pitchFamily="34" charset="0"/>
              <a:buChar char="•"/>
            </a:pPr>
            <a:r>
              <a:rPr lang="en-US" sz="3000" dirty="0" smtClean="0">
                <a:solidFill>
                  <a:srgbClr val="FFFF00"/>
                </a:solidFill>
              </a:rPr>
              <a:t>through the production</a:t>
            </a:r>
            <a:r>
              <a:rPr lang="en-US" sz="3000" dirty="0">
                <a:solidFill>
                  <a:srgbClr val="FFFF00"/>
                </a:solidFill>
              </a:rPr>
              <a:t>, consumption </a:t>
            </a:r>
            <a:r>
              <a:rPr lang="en-US" sz="3000" dirty="0" smtClean="0">
                <a:solidFill>
                  <a:srgbClr val="FFFF00"/>
                </a:solidFill>
              </a:rPr>
              <a:t>and </a:t>
            </a:r>
            <a:r>
              <a:rPr lang="en-US" sz="3200" dirty="0" smtClean="0">
                <a:solidFill>
                  <a:srgbClr val="FFFF00"/>
                </a:solidFill>
              </a:rPr>
              <a:t>distribution </a:t>
            </a:r>
          </a:p>
          <a:p>
            <a:pPr marL="742950" lvl="1" indent="-285750">
              <a:buFont typeface="Arial" panose="020B0604020202020204" pitchFamily="34" charset="0"/>
              <a:buChar char="•"/>
            </a:pPr>
            <a:r>
              <a:rPr lang="en-US" sz="3200" dirty="0" smtClean="0">
                <a:solidFill>
                  <a:srgbClr val="FFFF00"/>
                </a:solidFill>
              </a:rPr>
              <a:t>of </a:t>
            </a:r>
            <a:r>
              <a:rPr lang="en-US" sz="3200" dirty="0">
                <a:solidFill>
                  <a:srgbClr val="FFFF00"/>
                </a:solidFill>
              </a:rPr>
              <a:t>goods and services. </a:t>
            </a:r>
            <a:endParaRPr lang="en-US" sz="3200" dirty="0" smtClean="0">
              <a:solidFill>
                <a:srgbClr val="FFFF00"/>
              </a:solidFill>
            </a:endParaRPr>
          </a:p>
          <a:p>
            <a:pPr marL="285750" indent="-285750">
              <a:buFont typeface="Arial" panose="020B0604020202020204" pitchFamily="34" charset="0"/>
              <a:buChar char="•"/>
            </a:pPr>
            <a:r>
              <a:rPr lang="en-US" sz="3200" dirty="0" smtClean="0">
                <a:solidFill>
                  <a:srgbClr val="FFFF00"/>
                </a:solidFill>
              </a:rPr>
              <a:t>What is Happiness?</a:t>
            </a:r>
          </a:p>
          <a:p>
            <a:pPr marL="742950" lvl="1" indent="-285750">
              <a:buFont typeface="Arial" panose="020B0604020202020204" pitchFamily="34" charset="0"/>
              <a:buChar char="•"/>
            </a:pPr>
            <a:r>
              <a:rPr lang="en-US" sz="3000" dirty="0" smtClean="0">
                <a:solidFill>
                  <a:srgbClr val="FFFF00"/>
                </a:solidFill>
              </a:rPr>
              <a:t>How is it measured? </a:t>
            </a:r>
          </a:p>
          <a:p>
            <a:pPr marL="742950" lvl="1" indent="-285750">
              <a:buFont typeface="Arial" panose="020B0604020202020204" pitchFamily="34" charset="0"/>
              <a:buChar char="•"/>
            </a:pPr>
            <a:r>
              <a:rPr lang="en-US" sz="3000" dirty="0" smtClean="0">
                <a:solidFill>
                  <a:srgbClr val="FFFF00"/>
                </a:solidFill>
              </a:rPr>
              <a:t>Also, well-being, welfare, satisfaction, utility, surplus value, etc.  </a:t>
            </a:r>
          </a:p>
          <a:p>
            <a:pPr marL="285750" indent="-285750">
              <a:buFont typeface="Arial" panose="020B0604020202020204" pitchFamily="34" charset="0"/>
              <a:buChar char="•"/>
            </a:pPr>
            <a:endParaRPr lang="en-US" sz="2400" dirty="0">
              <a:solidFill>
                <a:srgbClr val="FFFF00"/>
              </a:solidFill>
            </a:endParaRPr>
          </a:p>
        </p:txBody>
      </p:sp>
    </p:spTree>
    <p:extLst>
      <p:ext uri="{BB962C8B-B14F-4D97-AF65-F5344CB8AC3E}">
        <p14:creationId xmlns:p14="http://schemas.microsoft.com/office/powerpoint/2010/main" val="332486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0616" cy="6858000"/>
          </a:xfrm>
        </p:spPr>
      </p:pic>
      <p:sp>
        <p:nvSpPr>
          <p:cNvPr id="7" name="Title 6"/>
          <p:cNvSpPr>
            <a:spLocks noGrp="1"/>
          </p:cNvSpPr>
          <p:nvPr>
            <p:ph type="title"/>
          </p:nvPr>
        </p:nvSpPr>
        <p:spPr>
          <a:xfrm>
            <a:off x="718930" y="235667"/>
            <a:ext cx="10515600" cy="1038682"/>
          </a:xfrm>
        </p:spPr>
        <p:txBody>
          <a:bodyPr>
            <a:noAutofit/>
          </a:bodyPr>
          <a:lstStyle/>
          <a:p>
            <a:pPr algn="ctr"/>
            <a:r>
              <a:rPr lang="en-US" sz="4400" dirty="0" smtClean="0">
                <a:solidFill>
                  <a:srgbClr val="FFFF00"/>
                </a:solidFill>
              </a:rPr>
              <a:t>Adam Smith </a:t>
            </a:r>
            <a:r>
              <a:rPr lang="en-US" sz="2800" dirty="0" smtClean="0">
                <a:solidFill>
                  <a:srgbClr val="FFFF00"/>
                </a:solidFill>
              </a:rPr>
              <a:t>(1723 – 1790)</a:t>
            </a:r>
            <a:endParaRPr lang="en-US" sz="2800" dirty="0">
              <a:solidFill>
                <a:srgbClr val="FFFF00"/>
              </a:solidFill>
            </a:endParaRPr>
          </a:p>
        </p:txBody>
      </p:sp>
      <p:sp>
        <p:nvSpPr>
          <p:cNvPr id="9" name="Text Placeholder 8"/>
          <p:cNvSpPr>
            <a:spLocks noGrp="1"/>
          </p:cNvSpPr>
          <p:nvPr>
            <p:ph sz="half" idx="2"/>
          </p:nvPr>
        </p:nvSpPr>
        <p:spPr>
          <a:xfrm>
            <a:off x="5510171" y="1579334"/>
            <a:ext cx="6043074" cy="4351338"/>
          </a:xfrm>
        </p:spPr>
        <p:txBody>
          <a:bodyPr>
            <a:normAutofit/>
          </a:bodyPr>
          <a:lstStyle/>
          <a:p>
            <a:pPr marL="285750" indent="-285750"/>
            <a:r>
              <a:rPr lang="en-US" sz="3200" dirty="0" smtClean="0">
                <a:solidFill>
                  <a:srgbClr val="FFFF00"/>
                </a:solidFill>
              </a:rPr>
              <a:t>Founder of Modern Economics</a:t>
            </a:r>
          </a:p>
          <a:p>
            <a:pPr marL="285750" indent="-285750"/>
            <a:endParaRPr lang="en-US" sz="3200" dirty="0" smtClean="0">
              <a:solidFill>
                <a:srgbClr val="FFFF00"/>
              </a:solidFill>
            </a:endParaRPr>
          </a:p>
          <a:p>
            <a:pPr marL="285750" indent="-285750"/>
            <a:r>
              <a:rPr lang="en-US" sz="3200" dirty="0" smtClean="0">
                <a:solidFill>
                  <a:srgbClr val="FFFF00"/>
                </a:solidFill>
              </a:rPr>
              <a:t>The </a:t>
            </a:r>
            <a:r>
              <a:rPr lang="en-US" sz="3200" dirty="0">
                <a:solidFill>
                  <a:srgbClr val="FFFF00"/>
                </a:solidFill>
              </a:rPr>
              <a:t>Wealth of Nations (1776</a:t>
            </a:r>
            <a:r>
              <a:rPr lang="en-US" sz="3200" dirty="0" smtClean="0">
                <a:solidFill>
                  <a:srgbClr val="FFFF00"/>
                </a:solidFill>
              </a:rPr>
              <a:t>)</a:t>
            </a:r>
          </a:p>
          <a:p>
            <a:pPr marL="742950" lvl="1" indent="-285750"/>
            <a:endParaRPr lang="en-US" sz="2800" dirty="0" smtClean="0">
              <a:solidFill>
                <a:srgbClr val="FFFF00"/>
              </a:solidFill>
            </a:endParaRPr>
          </a:p>
          <a:p>
            <a:pPr marL="285750" indent="-285750"/>
            <a:r>
              <a:rPr lang="en-US" sz="3200" dirty="0" smtClean="0">
                <a:solidFill>
                  <a:srgbClr val="FFFF00"/>
                </a:solidFill>
              </a:rPr>
              <a:t>The </a:t>
            </a:r>
            <a:r>
              <a:rPr lang="en-US" sz="3200" dirty="0">
                <a:solidFill>
                  <a:srgbClr val="FFFF00"/>
                </a:solidFill>
              </a:rPr>
              <a:t>Theory of Moral Sentiments (1759)</a:t>
            </a:r>
          </a:p>
          <a:p>
            <a:pPr marL="285750" indent="-285750">
              <a:buFont typeface="Arial" panose="020B0604020202020204" pitchFamily="34" charset="0"/>
              <a:buChar char="•"/>
            </a:pPr>
            <a:endParaRPr lang="en-US" sz="3200" dirty="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5" name="Picture 4" descr="Description: ile:AdamSmith.jpg"/>
          <p:cNvPicPr/>
          <p:nvPr/>
        </p:nvPicPr>
        <p:blipFill>
          <a:blip r:embed="rId3">
            <a:extLst>
              <a:ext uri="{28A0092B-C50C-407E-A947-70E740481C1C}">
                <a14:useLocalDpi xmlns:a14="http://schemas.microsoft.com/office/drawing/2010/main" val="0"/>
              </a:ext>
            </a:extLst>
          </a:blip>
          <a:srcRect/>
          <a:stretch>
            <a:fillRect/>
          </a:stretch>
        </p:blipFill>
        <p:spPr bwMode="auto">
          <a:xfrm>
            <a:off x="1620161" y="1478211"/>
            <a:ext cx="3051810" cy="4553585"/>
          </a:xfrm>
          <a:prstGeom prst="rect">
            <a:avLst/>
          </a:prstGeom>
          <a:noFill/>
          <a:ln>
            <a:noFill/>
          </a:ln>
        </p:spPr>
      </p:pic>
    </p:spTree>
    <p:extLst>
      <p:ext uri="{BB962C8B-B14F-4D97-AF65-F5344CB8AC3E}">
        <p14:creationId xmlns:p14="http://schemas.microsoft.com/office/powerpoint/2010/main" val="366799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Four </a:t>
            </a:r>
            <a:r>
              <a:rPr lang="en-US" sz="4400" dirty="0">
                <a:solidFill>
                  <a:srgbClr val="FFFF00"/>
                </a:solidFill>
              </a:rPr>
              <a:t>Important Economic </a:t>
            </a:r>
            <a:r>
              <a:rPr lang="en-US" sz="4400" dirty="0" smtClean="0">
                <a:solidFill>
                  <a:srgbClr val="FFFF00"/>
                </a:solidFill>
              </a:rPr>
              <a:t>Principles</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pPr marL="285750" indent="-285750">
              <a:buFont typeface="Arial" panose="020B0604020202020204" pitchFamily="34" charset="0"/>
              <a:buChar char="•"/>
            </a:pPr>
            <a:r>
              <a:rPr lang="en-US" sz="3200" dirty="0" smtClean="0">
                <a:solidFill>
                  <a:srgbClr val="FFFF00"/>
                </a:solidFill>
              </a:rPr>
              <a:t>The </a:t>
            </a:r>
            <a:r>
              <a:rPr lang="en-US" sz="3200" dirty="0">
                <a:solidFill>
                  <a:srgbClr val="FFFF00"/>
                </a:solidFill>
              </a:rPr>
              <a:t>Profit Motive and Self Interest</a:t>
            </a:r>
          </a:p>
          <a:p>
            <a:pPr marL="285750" indent="-285750">
              <a:buFont typeface="Arial" panose="020B0604020202020204" pitchFamily="34" charset="0"/>
              <a:buChar char="•"/>
            </a:pPr>
            <a:r>
              <a:rPr lang="en-US" sz="3200" dirty="0" smtClean="0">
                <a:solidFill>
                  <a:srgbClr val="FFFF00"/>
                </a:solidFill>
              </a:rPr>
              <a:t>The </a:t>
            </a:r>
            <a:r>
              <a:rPr lang="en-US" sz="3200" dirty="0">
                <a:solidFill>
                  <a:srgbClr val="FFFF00"/>
                </a:solidFill>
              </a:rPr>
              <a:t>Division of Labor</a:t>
            </a:r>
          </a:p>
          <a:p>
            <a:pPr marL="285750" indent="-285750">
              <a:buFont typeface="Arial" panose="020B0604020202020204" pitchFamily="34" charset="0"/>
              <a:buChar char="•"/>
            </a:pPr>
            <a:r>
              <a:rPr lang="en-US" sz="3200" dirty="0" smtClean="0">
                <a:solidFill>
                  <a:srgbClr val="FFFF00"/>
                </a:solidFill>
              </a:rPr>
              <a:t>Mutually </a:t>
            </a:r>
            <a:r>
              <a:rPr lang="en-US" sz="3200" dirty="0">
                <a:solidFill>
                  <a:srgbClr val="FFFF00"/>
                </a:solidFill>
              </a:rPr>
              <a:t>Voluntary Exchange</a:t>
            </a:r>
          </a:p>
          <a:p>
            <a:pPr marL="285750" indent="-285750">
              <a:buFont typeface="Arial" panose="020B0604020202020204" pitchFamily="34" charset="0"/>
              <a:buChar char="•"/>
            </a:pPr>
            <a:r>
              <a:rPr lang="en-US" sz="3200" dirty="0" smtClean="0">
                <a:solidFill>
                  <a:srgbClr val="FFFF00"/>
                </a:solidFill>
              </a:rPr>
              <a:t>The </a:t>
            </a:r>
            <a:r>
              <a:rPr lang="en-US" sz="3200" dirty="0">
                <a:solidFill>
                  <a:srgbClr val="FFFF00"/>
                </a:solidFill>
              </a:rPr>
              <a:t>Invisible Hand</a:t>
            </a:r>
          </a:p>
          <a:p>
            <a:pPr marL="285750" indent="-285750">
              <a:buFont typeface="Arial" panose="020B0604020202020204" pitchFamily="34" charset="0"/>
              <a:buChar char="•"/>
            </a:pPr>
            <a:endParaRPr lang="en-US" sz="3200" dirty="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spTree>
    <p:extLst>
      <p:ext uri="{BB962C8B-B14F-4D97-AF65-F5344CB8AC3E}">
        <p14:creationId xmlns:p14="http://schemas.microsoft.com/office/powerpoint/2010/main" val="4013832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Profit Motive</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r>
              <a:rPr lang="en-US" sz="3200" dirty="0">
                <a:solidFill>
                  <a:srgbClr val="FFFF00"/>
                </a:solidFill>
              </a:rPr>
              <a:t>“It is not from the benevolence of the butcher, the brewer, or the baker, that we expect our dinner, but from their regard to their own interest. We address ourselves, not to their humanity but to their self-love, and never talk to them of our own necessities but of their advantages.”  </a:t>
            </a:r>
          </a:p>
          <a:p>
            <a:endParaRPr lang="en-US" sz="3200" dirty="0">
              <a:solidFill>
                <a:srgbClr val="FFFF00"/>
              </a:solidFill>
            </a:endParaRPr>
          </a:p>
          <a:p>
            <a:r>
              <a:rPr lang="en-US" sz="3200" dirty="0">
                <a:solidFill>
                  <a:srgbClr val="FFFF00"/>
                </a:solidFill>
              </a:rPr>
              <a:t>(Smith </a:t>
            </a:r>
            <a:r>
              <a:rPr lang="en-US" sz="3200" dirty="0" err="1">
                <a:solidFill>
                  <a:srgbClr val="FFFF00"/>
                </a:solidFill>
              </a:rPr>
              <a:t>WoN</a:t>
            </a:r>
            <a:r>
              <a:rPr lang="en-US" sz="3200" dirty="0">
                <a:solidFill>
                  <a:srgbClr val="FFFF00"/>
                </a:solidFill>
              </a:rPr>
              <a:t>, : </a:t>
            </a:r>
            <a:r>
              <a:rPr lang="en-US" sz="3200" dirty="0" smtClean="0">
                <a:solidFill>
                  <a:srgbClr val="FFFF00"/>
                </a:solidFill>
              </a:rPr>
              <a:t>B.I, Ch.2)</a:t>
            </a:r>
            <a:endParaRPr lang="en-US" sz="3200" dirty="0">
              <a:solidFill>
                <a:srgbClr val="FFFF00"/>
              </a:solidFill>
            </a:endParaRPr>
          </a:p>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spTree>
    <p:extLst>
      <p:ext uri="{BB962C8B-B14F-4D97-AF65-F5344CB8AC3E}">
        <p14:creationId xmlns:p14="http://schemas.microsoft.com/office/powerpoint/2010/main" val="373375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Self-interest Exception?</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r>
              <a:rPr lang="en-US" sz="3200" dirty="0" smtClean="0">
                <a:solidFill>
                  <a:srgbClr val="FFFF00"/>
                </a:solidFill>
              </a:rPr>
              <a:t>Buddhist Monks in Thailand</a:t>
            </a:r>
          </a:p>
          <a:p>
            <a:endParaRPr lang="en-US" sz="3200" dirty="0">
              <a:solidFill>
                <a:srgbClr val="FFFF00"/>
              </a:solidFill>
            </a:endParaRPr>
          </a:p>
          <a:p>
            <a:r>
              <a:rPr lang="en-US" sz="3200" dirty="0">
                <a:hlinkClick r:id="rId3"/>
              </a:rPr>
              <a:t>https://www.youtube.com/watch?v=HN-f-2uG-kI</a:t>
            </a:r>
            <a:endParaRPr lang="en-US" sz="3200" dirty="0">
              <a:solidFill>
                <a:srgbClr val="FFFF00"/>
              </a:solidFill>
            </a:endParaRPr>
          </a:p>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spTree>
    <p:extLst>
      <p:ext uri="{BB962C8B-B14F-4D97-AF65-F5344CB8AC3E}">
        <p14:creationId xmlns:p14="http://schemas.microsoft.com/office/powerpoint/2010/main" val="2333528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30106</TotalTime>
  <Words>1317</Words>
  <Application>Microsoft Office PowerPoint</Application>
  <PresentationFormat>Widescreen</PresentationFormat>
  <Paragraphs>157</Paragraphs>
  <Slides>32</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Principles of Microeconomics with Ethics </vt:lpstr>
      <vt:lpstr>Course Features</vt:lpstr>
      <vt:lpstr>Course Features</vt:lpstr>
      <vt:lpstr>Because I’m Happy</vt:lpstr>
      <vt:lpstr>The Goal of Economics</vt:lpstr>
      <vt:lpstr>Adam Smith (1723 – 1790)</vt:lpstr>
      <vt:lpstr>Four Important Economic Principles</vt:lpstr>
      <vt:lpstr>The Profit Motive</vt:lpstr>
      <vt:lpstr>Self-interest Exception?</vt:lpstr>
      <vt:lpstr>Self-Interest Exception?</vt:lpstr>
      <vt:lpstr>The Profit Motive Controversy</vt:lpstr>
      <vt:lpstr>The Profit Motive Controversy</vt:lpstr>
      <vt:lpstr>The Profit Motive Controversy</vt:lpstr>
      <vt:lpstr>The Profit Motive Controversy</vt:lpstr>
      <vt:lpstr>The Division of Labor</vt:lpstr>
      <vt:lpstr>The Toaster Project</vt:lpstr>
      <vt:lpstr>The Division of Labor</vt:lpstr>
      <vt:lpstr>Mutually Voluntary Exchange</vt:lpstr>
      <vt:lpstr>Mutually Voluntary Exchange</vt:lpstr>
      <vt:lpstr>The Invisible Hand</vt:lpstr>
      <vt:lpstr>Friedrich Hayek (1899 – 1992)</vt:lpstr>
      <vt:lpstr>I, Pencil</vt:lpstr>
      <vt:lpstr>I, Pencil The Movie</vt:lpstr>
      <vt:lpstr>The Invisible Hand Controversy</vt:lpstr>
      <vt:lpstr>Joseph Stiglitz (1943- )</vt:lpstr>
      <vt:lpstr>The Invisible Hand Controversy</vt:lpstr>
      <vt:lpstr>The Invisible Hand Controversy</vt:lpstr>
      <vt:lpstr>Milton Friedman (1912-2006)</vt:lpstr>
      <vt:lpstr>The Invisible Hand Controversy</vt:lpstr>
      <vt:lpstr>The Invisible Hand Controversy</vt:lpstr>
      <vt:lpstr>The Economic System Controversy Capitalism vs Socialism</vt:lpstr>
      <vt:lpstr>Economics Controversies</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Imperfections</dc:title>
  <dc:creator>Steven Suranovic</dc:creator>
  <cp:lastModifiedBy>Steven Suranovic</cp:lastModifiedBy>
  <cp:revision>122</cp:revision>
  <dcterms:created xsi:type="dcterms:W3CDTF">2020-04-13T23:36:54Z</dcterms:created>
  <dcterms:modified xsi:type="dcterms:W3CDTF">2020-12-23T20:06:51Z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